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7" r:id="rId2"/>
    <p:sldId id="258" r:id="rId3"/>
    <p:sldId id="259" r:id="rId4"/>
    <p:sldId id="260" r:id="rId5"/>
    <p:sldId id="263" r:id="rId6"/>
    <p:sldId id="265" r:id="rId7"/>
    <p:sldId id="264" r:id="rId8"/>
    <p:sldId id="279" r:id="rId9"/>
    <p:sldId id="266" r:id="rId10"/>
    <p:sldId id="267" r:id="rId11"/>
    <p:sldId id="268" r:id="rId12"/>
    <p:sldId id="280" r:id="rId13"/>
    <p:sldId id="281" r:id="rId14"/>
    <p:sldId id="282" r:id="rId15"/>
    <p:sldId id="283" r:id="rId16"/>
    <p:sldId id="284" r:id="rId17"/>
    <p:sldId id="278" r:id="rId18"/>
    <p:sldId id="285" r:id="rId19"/>
    <p:sldId id="286" r:id="rId20"/>
    <p:sldId id="287" r:id="rId21"/>
    <p:sldId id="288" r:id="rId22"/>
    <p:sldId id="295" r:id="rId23"/>
    <p:sldId id="272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274" r:id="rId34"/>
    <p:sldId id="277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093" autoAdjust="0"/>
    <p:restoredTop sz="94660"/>
  </p:normalViewPr>
  <p:slideViewPr>
    <p:cSldViewPr>
      <p:cViewPr>
        <p:scale>
          <a:sx n="80" d="100"/>
          <a:sy n="80" d="100"/>
        </p:scale>
        <p:origin x="-1950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4CCCC7-E3A7-4820-835B-B24169EA669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98530E-A628-4324-B0F2-1A698726A9B1}">
      <dgm:prSet phldrT="[Текст]"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</a:rPr>
            <a:t>Охрана природы</a:t>
          </a:r>
          <a:endParaRPr lang="ru-RU" b="1" dirty="0">
            <a:solidFill>
              <a:srgbClr val="FFFF00"/>
            </a:solidFill>
          </a:endParaRPr>
        </a:p>
      </dgm:t>
    </dgm:pt>
    <dgm:pt modelId="{E9594D37-6C2A-4A5C-AC45-E12CDF642616}" type="parTrans" cxnId="{2C2F130F-C29A-41B4-9523-112AC38FE587}">
      <dgm:prSet/>
      <dgm:spPr/>
      <dgm:t>
        <a:bodyPr/>
        <a:lstStyle/>
        <a:p>
          <a:endParaRPr lang="ru-RU"/>
        </a:p>
      </dgm:t>
    </dgm:pt>
    <dgm:pt modelId="{CEF5B719-E4DB-419D-95B2-25492D84B30F}" type="sibTrans" cxnId="{2C2F130F-C29A-41B4-9523-112AC38FE587}">
      <dgm:prSet/>
      <dgm:spPr/>
      <dgm:t>
        <a:bodyPr/>
        <a:lstStyle/>
        <a:p>
          <a:endParaRPr lang="ru-RU"/>
        </a:p>
      </dgm:t>
    </dgm:pt>
    <dgm:pt modelId="{5762AEB2-9BEF-4375-8A81-824AB10B4673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bg1"/>
              </a:solidFill>
            </a:rPr>
            <a:t>Государственные законы</a:t>
          </a:r>
          <a:endParaRPr lang="ru-RU" sz="1600" b="1" dirty="0">
            <a:solidFill>
              <a:schemeClr val="bg1"/>
            </a:solidFill>
          </a:endParaRPr>
        </a:p>
      </dgm:t>
    </dgm:pt>
    <dgm:pt modelId="{4165D61D-AD46-4031-8685-9408430416B2}" type="parTrans" cxnId="{F9380F68-1B50-4DEF-A65A-23DD6D7FEDD3}">
      <dgm:prSet/>
      <dgm:spPr/>
      <dgm:t>
        <a:bodyPr/>
        <a:lstStyle/>
        <a:p>
          <a:endParaRPr lang="ru-RU"/>
        </a:p>
      </dgm:t>
    </dgm:pt>
    <dgm:pt modelId="{54825CF4-DF5F-46BA-91E4-7B163DBDAD65}" type="sibTrans" cxnId="{F9380F68-1B50-4DEF-A65A-23DD6D7FEDD3}">
      <dgm:prSet/>
      <dgm:spPr/>
      <dgm:t>
        <a:bodyPr/>
        <a:lstStyle/>
        <a:p>
          <a:endParaRPr lang="ru-RU"/>
        </a:p>
      </dgm:t>
    </dgm:pt>
    <dgm:pt modelId="{F8BA70AA-C53A-4653-89D4-9131EA338200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bg1"/>
              </a:solidFill>
            </a:rPr>
            <a:t>Красная </a:t>
          </a:r>
        </a:p>
        <a:p>
          <a:r>
            <a:rPr lang="ru-RU" sz="1600" b="1" dirty="0" smtClean="0">
              <a:solidFill>
                <a:schemeClr val="bg1"/>
              </a:solidFill>
            </a:rPr>
            <a:t>книга</a:t>
          </a:r>
          <a:endParaRPr lang="ru-RU" sz="1600" b="1" dirty="0">
            <a:solidFill>
              <a:schemeClr val="bg1"/>
            </a:solidFill>
          </a:endParaRPr>
        </a:p>
      </dgm:t>
    </dgm:pt>
    <dgm:pt modelId="{68E23010-DF0A-419F-ADA4-48256C16F7DA}" type="parTrans" cxnId="{7A00A1C2-6362-45EE-95A0-A1BA3A46B38C}">
      <dgm:prSet/>
      <dgm:spPr/>
      <dgm:t>
        <a:bodyPr/>
        <a:lstStyle/>
        <a:p>
          <a:endParaRPr lang="ru-RU"/>
        </a:p>
      </dgm:t>
    </dgm:pt>
    <dgm:pt modelId="{A5CFAF8A-1BB7-4DEC-A829-3E3A9EED68A7}" type="sibTrans" cxnId="{7A00A1C2-6362-45EE-95A0-A1BA3A46B38C}">
      <dgm:prSet/>
      <dgm:spPr/>
      <dgm:t>
        <a:bodyPr/>
        <a:lstStyle/>
        <a:p>
          <a:endParaRPr lang="ru-RU"/>
        </a:p>
      </dgm:t>
    </dgm:pt>
    <dgm:pt modelId="{DB61C6D4-4F14-4809-ABDC-28E824E457E4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bg1"/>
              </a:solidFill>
            </a:rPr>
            <a:t>Охраняемые территории</a:t>
          </a:r>
          <a:endParaRPr lang="ru-RU" sz="1600" b="1" dirty="0">
            <a:solidFill>
              <a:schemeClr val="bg1"/>
            </a:solidFill>
          </a:endParaRPr>
        </a:p>
      </dgm:t>
    </dgm:pt>
    <dgm:pt modelId="{DB629800-992E-4EC8-9E97-C2C49ED756D8}" type="parTrans" cxnId="{D55BD083-60A0-4BE4-B8EE-F91BA942BA1E}">
      <dgm:prSet/>
      <dgm:spPr/>
      <dgm:t>
        <a:bodyPr/>
        <a:lstStyle/>
        <a:p>
          <a:endParaRPr lang="ru-RU"/>
        </a:p>
      </dgm:t>
    </dgm:pt>
    <dgm:pt modelId="{548B8ACA-924C-485C-AE50-346EDCC439AD}" type="sibTrans" cxnId="{D55BD083-60A0-4BE4-B8EE-F91BA942BA1E}">
      <dgm:prSet/>
      <dgm:spPr/>
      <dgm:t>
        <a:bodyPr/>
        <a:lstStyle/>
        <a:p>
          <a:endParaRPr lang="ru-RU"/>
        </a:p>
      </dgm:t>
    </dgm:pt>
    <dgm:pt modelId="{B71E36EB-0B95-4C72-80E6-10CD8956066E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bg1"/>
              </a:solidFill>
            </a:rPr>
            <a:t>Вклад каждого человека</a:t>
          </a:r>
          <a:endParaRPr lang="ru-RU" sz="1600" b="1" dirty="0">
            <a:solidFill>
              <a:schemeClr val="bg1"/>
            </a:solidFill>
          </a:endParaRPr>
        </a:p>
      </dgm:t>
    </dgm:pt>
    <dgm:pt modelId="{C8DE0733-4986-4752-83D9-027E0BF51F6D}" type="parTrans" cxnId="{F17D2B96-B610-4A26-AF44-A5FB67146200}">
      <dgm:prSet/>
      <dgm:spPr/>
      <dgm:t>
        <a:bodyPr/>
        <a:lstStyle/>
        <a:p>
          <a:endParaRPr lang="ru-RU"/>
        </a:p>
      </dgm:t>
    </dgm:pt>
    <dgm:pt modelId="{70238FF8-55DE-4727-B12A-2E7EB3A7EBF4}" type="sibTrans" cxnId="{F17D2B96-B610-4A26-AF44-A5FB67146200}">
      <dgm:prSet/>
      <dgm:spPr/>
      <dgm:t>
        <a:bodyPr/>
        <a:lstStyle/>
        <a:p>
          <a:endParaRPr lang="ru-RU"/>
        </a:p>
      </dgm:t>
    </dgm:pt>
    <dgm:pt modelId="{60040F76-D7A7-4000-A98F-75C5D5BA3239}" type="pres">
      <dgm:prSet presAssocID="{244CCCC7-E3A7-4820-835B-B24169EA669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3BC2BA6-70B8-44F7-8083-FA2C44D858B0}" type="pres">
      <dgm:prSet presAssocID="{BF98530E-A628-4324-B0F2-1A698726A9B1}" presName="hierRoot1" presStyleCnt="0">
        <dgm:presLayoutVars>
          <dgm:hierBranch val="init"/>
        </dgm:presLayoutVars>
      </dgm:prSet>
      <dgm:spPr/>
    </dgm:pt>
    <dgm:pt modelId="{D53DED81-4CAF-401F-93B0-2F9E34D8FC16}" type="pres">
      <dgm:prSet presAssocID="{BF98530E-A628-4324-B0F2-1A698726A9B1}" presName="rootComposite1" presStyleCnt="0"/>
      <dgm:spPr/>
    </dgm:pt>
    <dgm:pt modelId="{00AC2A5F-8F90-4E49-A4E7-3487C7B4CE12}" type="pres">
      <dgm:prSet presAssocID="{BF98530E-A628-4324-B0F2-1A698726A9B1}" presName="rootText1" presStyleLbl="node0" presStyleIdx="0" presStyleCnt="1" custScaleX="153294" custScaleY="98890" custLinFactNeighborX="-4462" custLinFactNeighborY="-6108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A8D4C8A-9D0D-421A-BC99-30442CEE43E5}" type="pres">
      <dgm:prSet presAssocID="{BF98530E-A628-4324-B0F2-1A698726A9B1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C9C96DF-1638-4355-817A-AB85DE96F4DF}" type="pres">
      <dgm:prSet presAssocID="{BF98530E-A628-4324-B0F2-1A698726A9B1}" presName="hierChild2" presStyleCnt="0"/>
      <dgm:spPr/>
    </dgm:pt>
    <dgm:pt modelId="{3136EE55-318A-4EB7-8569-C938C95770FB}" type="pres">
      <dgm:prSet presAssocID="{4165D61D-AD46-4031-8685-9408430416B2}" presName="Name37" presStyleLbl="parChTrans1D2" presStyleIdx="0" presStyleCnt="4"/>
      <dgm:spPr/>
      <dgm:t>
        <a:bodyPr/>
        <a:lstStyle/>
        <a:p>
          <a:endParaRPr lang="ru-RU"/>
        </a:p>
      </dgm:t>
    </dgm:pt>
    <dgm:pt modelId="{BEFD15A9-2A8A-4DC1-9318-41092E700A94}" type="pres">
      <dgm:prSet presAssocID="{5762AEB2-9BEF-4375-8A81-824AB10B4673}" presName="hierRoot2" presStyleCnt="0">
        <dgm:presLayoutVars>
          <dgm:hierBranch val="init"/>
        </dgm:presLayoutVars>
      </dgm:prSet>
      <dgm:spPr/>
    </dgm:pt>
    <dgm:pt modelId="{378ED352-5ACB-4D0E-BC37-AD49B9B58149}" type="pres">
      <dgm:prSet presAssocID="{5762AEB2-9BEF-4375-8A81-824AB10B4673}" presName="rootComposite" presStyleCnt="0"/>
      <dgm:spPr/>
    </dgm:pt>
    <dgm:pt modelId="{95D5721E-6F24-4FDB-917C-567CDF2BE7AE}" type="pres">
      <dgm:prSet presAssocID="{5762AEB2-9BEF-4375-8A81-824AB10B4673}" presName="rootText" presStyleLbl="node2" presStyleIdx="0" presStyleCnt="4" custScaleX="1187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9A4FE5-4D1B-4326-AB89-C8FFB4DD6914}" type="pres">
      <dgm:prSet presAssocID="{5762AEB2-9BEF-4375-8A81-824AB10B4673}" presName="rootConnector" presStyleLbl="node2" presStyleIdx="0" presStyleCnt="4"/>
      <dgm:spPr/>
      <dgm:t>
        <a:bodyPr/>
        <a:lstStyle/>
        <a:p>
          <a:endParaRPr lang="ru-RU"/>
        </a:p>
      </dgm:t>
    </dgm:pt>
    <dgm:pt modelId="{850CAF8C-BDCE-45F0-973E-703F543748A1}" type="pres">
      <dgm:prSet presAssocID="{5762AEB2-9BEF-4375-8A81-824AB10B4673}" presName="hierChild4" presStyleCnt="0"/>
      <dgm:spPr/>
    </dgm:pt>
    <dgm:pt modelId="{32437C41-2E68-43F9-A9A2-28FEBC7DE905}" type="pres">
      <dgm:prSet presAssocID="{5762AEB2-9BEF-4375-8A81-824AB10B4673}" presName="hierChild5" presStyleCnt="0"/>
      <dgm:spPr/>
    </dgm:pt>
    <dgm:pt modelId="{1569BB45-A995-4850-B516-15D735D483DE}" type="pres">
      <dgm:prSet presAssocID="{68E23010-DF0A-419F-ADA4-48256C16F7DA}" presName="Name37" presStyleLbl="parChTrans1D2" presStyleIdx="1" presStyleCnt="4"/>
      <dgm:spPr/>
      <dgm:t>
        <a:bodyPr/>
        <a:lstStyle/>
        <a:p>
          <a:endParaRPr lang="ru-RU"/>
        </a:p>
      </dgm:t>
    </dgm:pt>
    <dgm:pt modelId="{347BE160-92DC-4D6B-9E17-9438D3B53170}" type="pres">
      <dgm:prSet presAssocID="{F8BA70AA-C53A-4653-89D4-9131EA338200}" presName="hierRoot2" presStyleCnt="0">
        <dgm:presLayoutVars>
          <dgm:hierBranch val="init"/>
        </dgm:presLayoutVars>
      </dgm:prSet>
      <dgm:spPr/>
    </dgm:pt>
    <dgm:pt modelId="{5C0063DA-9418-436B-987D-1491834EAC55}" type="pres">
      <dgm:prSet presAssocID="{F8BA70AA-C53A-4653-89D4-9131EA338200}" presName="rootComposite" presStyleCnt="0"/>
      <dgm:spPr/>
    </dgm:pt>
    <dgm:pt modelId="{2779758D-8FC4-41ED-9307-A406578EBC0F}" type="pres">
      <dgm:prSet presAssocID="{F8BA70AA-C53A-4653-89D4-9131EA338200}" presName="rootText" presStyleLbl="node2" presStyleIdx="1" presStyleCnt="4" custLinFactNeighborX="-1508" custLinFactNeighborY="6066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FBD4460-D15D-4DB7-AD8E-C7BB73F83F89}" type="pres">
      <dgm:prSet presAssocID="{F8BA70AA-C53A-4653-89D4-9131EA338200}" presName="rootConnector" presStyleLbl="node2" presStyleIdx="1" presStyleCnt="4"/>
      <dgm:spPr/>
      <dgm:t>
        <a:bodyPr/>
        <a:lstStyle/>
        <a:p>
          <a:endParaRPr lang="ru-RU"/>
        </a:p>
      </dgm:t>
    </dgm:pt>
    <dgm:pt modelId="{275B5C25-48D0-48BC-9AA9-3D8DBDC12FBD}" type="pres">
      <dgm:prSet presAssocID="{F8BA70AA-C53A-4653-89D4-9131EA338200}" presName="hierChild4" presStyleCnt="0"/>
      <dgm:spPr/>
    </dgm:pt>
    <dgm:pt modelId="{32A3B56F-7408-439C-810C-09C176114F2D}" type="pres">
      <dgm:prSet presAssocID="{F8BA70AA-C53A-4653-89D4-9131EA338200}" presName="hierChild5" presStyleCnt="0"/>
      <dgm:spPr/>
    </dgm:pt>
    <dgm:pt modelId="{3D476F75-D6CD-4AC5-B0E9-E96257AB9C52}" type="pres">
      <dgm:prSet presAssocID="{DB629800-992E-4EC8-9E97-C2C49ED756D8}" presName="Name37" presStyleLbl="parChTrans1D2" presStyleIdx="2" presStyleCnt="4"/>
      <dgm:spPr/>
      <dgm:t>
        <a:bodyPr/>
        <a:lstStyle/>
        <a:p>
          <a:endParaRPr lang="ru-RU"/>
        </a:p>
      </dgm:t>
    </dgm:pt>
    <dgm:pt modelId="{8B977DAE-BF87-4FEA-BF71-AE562F30DFA4}" type="pres">
      <dgm:prSet presAssocID="{DB61C6D4-4F14-4809-ABDC-28E824E457E4}" presName="hierRoot2" presStyleCnt="0">
        <dgm:presLayoutVars>
          <dgm:hierBranch val="init"/>
        </dgm:presLayoutVars>
      </dgm:prSet>
      <dgm:spPr/>
    </dgm:pt>
    <dgm:pt modelId="{D3AD383D-E552-4497-B507-5144B2769F92}" type="pres">
      <dgm:prSet presAssocID="{DB61C6D4-4F14-4809-ABDC-28E824E457E4}" presName="rootComposite" presStyleCnt="0"/>
      <dgm:spPr/>
    </dgm:pt>
    <dgm:pt modelId="{A1DBA38F-B2B2-45E6-B7D6-F744D9D1FEB2}" type="pres">
      <dgm:prSet presAssocID="{DB61C6D4-4F14-4809-ABDC-28E824E457E4}" presName="rootText" presStyleLbl="node2" presStyleIdx="2" presStyleCnt="4" custLinFactNeighborX="1087" custLinFactNeighborY="6066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043B5E4-C5DD-4193-BED7-875605572FE0}" type="pres">
      <dgm:prSet presAssocID="{DB61C6D4-4F14-4809-ABDC-28E824E457E4}" presName="rootConnector" presStyleLbl="node2" presStyleIdx="2" presStyleCnt="4"/>
      <dgm:spPr/>
      <dgm:t>
        <a:bodyPr/>
        <a:lstStyle/>
        <a:p>
          <a:endParaRPr lang="ru-RU"/>
        </a:p>
      </dgm:t>
    </dgm:pt>
    <dgm:pt modelId="{7D9B4EC1-878E-4C82-97A8-A7DC6CBC8760}" type="pres">
      <dgm:prSet presAssocID="{DB61C6D4-4F14-4809-ABDC-28E824E457E4}" presName="hierChild4" presStyleCnt="0"/>
      <dgm:spPr/>
    </dgm:pt>
    <dgm:pt modelId="{6A37DA1F-EEA7-4E5D-BAE5-7F9ED8431D00}" type="pres">
      <dgm:prSet presAssocID="{DB61C6D4-4F14-4809-ABDC-28E824E457E4}" presName="hierChild5" presStyleCnt="0"/>
      <dgm:spPr/>
    </dgm:pt>
    <dgm:pt modelId="{6F0C686E-5BD7-4FB7-9054-00C3EFB571F5}" type="pres">
      <dgm:prSet presAssocID="{C8DE0733-4986-4752-83D9-027E0BF51F6D}" presName="Name37" presStyleLbl="parChTrans1D2" presStyleIdx="3" presStyleCnt="4"/>
      <dgm:spPr/>
      <dgm:t>
        <a:bodyPr/>
        <a:lstStyle/>
        <a:p>
          <a:endParaRPr lang="ru-RU"/>
        </a:p>
      </dgm:t>
    </dgm:pt>
    <dgm:pt modelId="{01100924-DBC9-438C-9D80-2FD605E1CBF7}" type="pres">
      <dgm:prSet presAssocID="{B71E36EB-0B95-4C72-80E6-10CD8956066E}" presName="hierRoot2" presStyleCnt="0">
        <dgm:presLayoutVars>
          <dgm:hierBranch val="init"/>
        </dgm:presLayoutVars>
      </dgm:prSet>
      <dgm:spPr/>
    </dgm:pt>
    <dgm:pt modelId="{268DB056-F7B3-4A22-B475-BC26D66F975A}" type="pres">
      <dgm:prSet presAssocID="{B71E36EB-0B95-4C72-80E6-10CD8956066E}" presName="rootComposite" presStyleCnt="0"/>
      <dgm:spPr/>
    </dgm:pt>
    <dgm:pt modelId="{F8C5F919-0192-4B5C-A34F-6D760BDE2F13}" type="pres">
      <dgm:prSet presAssocID="{B71E36EB-0B95-4C72-80E6-10CD8956066E}" presName="rootText" presStyleLbl="node2" presStyleIdx="3" presStyleCnt="4" custScaleX="1235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4E3CF2-B568-41C9-B24B-0F6FABDEF0C0}" type="pres">
      <dgm:prSet presAssocID="{B71E36EB-0B95-4C72-80E6-10CD8956066E}" presName="rootConnector" presStyleLbl="node2" presStyleIdx="3" presStyleCnt="4"/>
      <dgm:spPr/>
      <dgm:t>
        <a:bodyPr/>
        <a:lstStyle/>
        <a:p>
          <a:endParaRPr lang="ru-RU"/>
        </a:p>
      </dgm:t>
    </dgm:pt>
    <dgm:pt modelId="{CE8521F9-F7ED-4B8B-9AE6-A7304E54B2F9}" type="pres">
      <dgm:prSet presAssocID="{B71E36EB-0B95-4C72-80E6-10CD8956066E}" presName="hierChild4" presStyleCnt="0"/>
      <dgm:spPr/>
    </dgm:pt>
    <dgm:pt modelId="{D4783139-7169-415F-A757-F327695AE62C}" type="pres">
      <dgm:prSet presAssocID="{B71E36EB-0B95-4C72-80E6-10CD8956066E}" presName="hierChild5" presStyleCnt="0"/>
      <dgm:spPr/>
    </dgm:pt>
    <dgm:pt modelId="{796D8ED0-4BA4-46F9-89FE-D72DFBF1B32E}" type="pres">
      <dgm:prSet presAssocID="{BF98530E-A628-4324-B0F2-1A698726A9B1}" presName="hierChild3" presStyleCnt="0"/>
      <dgm:spPr/>
    </dgm:pt>
  </dgm:ptLst>
  <dgm:cxnLst>
    <dgm:cxn modelId="{D55BD083-60A0-4BE4-B8EE-F91BA942BA1E}" srcId="{BF98530E-A628-4324-B0F2-1A698726A9B1}" destId="{DB61C6D4-4F14-4809-ABDC-28E824E457E4}" srcOrd="2" destOrd="0" parTransId="{DB629800-992E-4EC8-9E97-C2C49ED756D8}" sibTransId="{548B8ACA-924C-485C-AE50-346EDCC439AD}"/>
    <dgm:cxn modelId="{3A5E0176-A05A-496F-9B0F-D08F988A1843}" type="presOf" srcId="{F8BA70AA-C53A-4653-89D4-9131EA338200}" destId="{2779758D-8FC4-41ED-9307-A406578EBC0F}" srcOrd="0" destOrd="0" presId="urn:microsoft.com/office/officeart/2005/8/layout/orgChart1"/>
    <dgm:cxn modelId="{BB5407FC-FE6B-469A-972E-09C3D0D05635}" type="presOf" srcId="{68E23010-DF0A-419F-ADA4-48256C16F7DA}" destId="{1569BB45-A995-4850-B516-15D735D483DE}" srcOrd="0" destOrd="0" presId="urn:microsoft.com/office/officeart/2005/8/layout/orgChart1"/>
    <dgm:cxn modelId="{8C522DE4-6960-43FE-BE8E-453283FD1505}" type="presOf" srcId="{5762AEB2-9BEF-4375-8A81-824AB10B4673}" destId="{95D5721E-6F24-4FDB-917C-567CDF2BE7AE}" srcOrd="0" destOrd="0" presId="urn:microsoft.com/office/officeart/2005/8/layout/orgChart1"/>
    <dgm:cxn modelId="{B21B2BAD-C10B-4FBE-8B0C-4EC710DBF64F}" type="presOf" srcId="{5762AEB2-9BEF-4375-8A81-824AB10B4673}" destId="{7C9A4FE5-4D1B-4326-AB89-C8FFB4DD6914}" srcOrd="1" destOrd="0" presId="urn:microsoft.com/office/officeart/2005/8/layout/orgChart1"/>
    <dgm:cxn modelId="{F9380F68-1B50-4DEF-A65A-23DD6D7FEDD3}" srcId="{BF98530E-A628-4324-B0F2-1A698726A9B1}" destId="{5762AEB2-9BEF-4375-8A81-824AB10B4673}" srcOrd="0" destOrd="0" parTransId="{4165D61D-AD46-4031-8685-9408430416B2}" sibTransId="{54825CF4-DF5F-46BA-91E4-7B163DBDAD65}"/>
    <dgm:cxn modelId="{7A00A1C2-6362-45EE-95A0-A1BA3A46B38C}" srcId="{BF98530E-A628-4324-B0F2-1A698726A9B1}" destId="{F8BA70AA-C53A-4653-89D4-9131EA338200}" srcOrd="1" destOrd="0" parTransId="{68E23010-DF0A-419F-ADA4-48256C16F7DA}" sibTransId="{A5CFAF8A-1BB7-4DEC-A829-3E3A9EED68A7}"/>
    <dgm:cxn modelId="{B87EC0E3-939E-48E7-BD1D-111FF9EA9433}" type="presOf" srcId="{B71E36EB-0B95-4C72-80E6-10CD8956066E}" destId="{BB4E3CF2-B568-41C9-B24B-0F6FABDEF0C0}" srcOrd="1" destOrd="0" presId="urn:microsoft.com/office/officeart/2005/8/layout/orgChart1"/>
    <dgm:cxn modelId="{D124E0C5-BE48-4D1C-BC2E-93224BFE7038}" type="presOf" srcId="{244CCCC7-E3A7-4820-835B-B24169EA669D}" destId="{60040F76-D7A7-4000-A98F-75C5D5BA3239}" srcOrd="0" destOrd="0" presId="urn:microsoft.com/office/officeart/2005/8/layout/orgChart1"/>
    <dgm:cxn modelId="{2C2F130F-C29A-41B4-9523-112AC38FE587}" srcId="{244CCCC7-E3A7-4820-835B-B24169EA669D}" destId="{BF98530E-A628-4324-B0F2-1A698726A9B1}" srcOrd="0" destOrd="0" parTransId="{E9594D37-6C2A-4A5C-AC45-E12CDF642616}" sibTransId="{CEF5B719-E4DB-419D-95B2-25492D84B30F}"/>
    <dgm:cxn modelId="{F17D2B96-B610-4A26-AF44-A5FB67146200}" srcId="{BF98530E-A628-4324-B0F2-1A698726A9B1}" destId="{B71E36EB-0B95-4C72-80E6-10CD8956066E}" srcOrd="3" destOrd="0" parTransId="{C8DE0733-4986-4752-83D9-027E0BF51F6D}" sibTransId="{70238FF8-55DE-4727-B12A-2E7EB3A7EBF4}"/>
    <dgm:cxn modelId="{E53897E5-2977-4A7B-9EC8-30871509FC94}" type="presOf" srcId="{DB61C6D4-4F14-4809-ABDC-28E824E457E4}" destId="{A1DBA38F-B2B2-45E6-B7D6-F744D9D1FEB2}" srcOrd="0" destOrd="0" presId="urn:microsoft.com/office/officeart/2005/8/layout/orgChart1"/>
    <dgm:cxn modelId="{A9234F18-ED86-44DD-8635-9C1002714C12}" type="presOf" srcId="{F8BA70AA-C53A-4653-89D4-9131EA338200}" destId="{CFBD4460-D15D-4DB7-AD8E-C7BB73F83F89}" srcOrd="1" destOrd="0" presId="urn:microsoft.com/office/officeart/2005/8/layout/orgChart1"/>
    <dgm:cxn modelId="{BD0D4A53-5847-4A77-A79D-FFCE262F5A4D}" type="presOf" srcId="{4165D61D-AD46-4031-8685-9408430416B2}" destId="{3136EE55-318A-4EB7-8569-C938C95770FB}" srcOrd="0" destOrd="0" presId="urn:microsoft.com/office/officeart/2005/8/layout/orgChart1"/>
    <dgm:cxn modelId="{D202C09A-F545-467A-800C-5FAB99D71DD4}" type="presOf" srcId="{BF98530E-A628-4324-B0F2-1A698726A9B1}" destId="{00AC2A5F-8F90-4E49-A4E7-3487C7B4CE12}" srcOrd="0" destOrd="0" presId="urn:microsoft.com/office/officeart/2005/8/layout/orgChart1"/>
    <dgm:cxn modelId="{F05D2641-ADD0-4348-9D5B-A201F26741E0}" type="presOf" srcId="{DB61C6D4-4F14-4809-ABDC-28E824E457E4}" destId="{1043B5E4-C5DD-4193-BED7-875605572FE0}" srcOrd="1" destOrd="0" presId="urn:microsoft.com/office/officeart/2005/8/layout/orgChart1"/>
    <dgm:cxn modelId="{8DA2FDBA-780A-417A-BB9B-DE614097B9C6}" type="presOf" srcId="{DB629800-992E-4EC8-9E97-C2C49ED756D8}" destId="{3D476F75-D6CD-4AC5-B0E9-E96257AB9C52}" srcOrd="0" destOrd="0" presId="urn:microsoft.com/office/officeart/2005/8/layout/orgChart1"/>
    <dgm:cxn modelId="{6467C1A6-C7F0-4C41-AAD2-A48EA2F20DF5}" type="presOf" srcId="{C8DE0733-4986-4752-83D9-027E0BF51F6D}" destId="{6F0C686E-5BD7-4FB7-9054-00C3EFB571F5}" srcOrd="0" destOrd="0" presId="urn:microsoft.com/office/officeart/2005/8/layout/orgChart1"/>
    <dgm:cxn modelId="{F05AAC3E-FC18-4E2C-B812-85882AE788F3}" type="presOf" srcId="{B71E36EB-0B95-4C72-80E6-10CD8956066E}" destId="{F8C5F919-0192-4B5C-A34F-6D760BDE2F13}" srcOrd="0" destOrd="0" presId="urn:microsoft.com/office/officeart/2005/8/layout/orgChart1"/>
    <dgm:cxn modelId="{6DF5CE19-87C8-4AA3-8428-F69CAEE2FBBF}" type="presOf" srcId="{BF98530E-A628-4324-B0F2-1A698726A9B1}" destId="{EA8D4C8A-9D0D-421A-BC99-30442CEE43E5}" srcOrd="1" destOrd="0" presId="urn:microsoft.com/office/officeart/2005/8/layout/orgChart1"/>
    <dgm:cxn modelId="{0B4D4BF5-1141-4B46-BB23-2B9EC0A9F1AA}" type="presParOf" srcId="{60040F76-D7A7-4000-A98F-75C5D5BA3239}" destId="{E3BC2BA6-70B8-44F7-8083-FA2C44D858B0}" srcOrd="0" destOrd="0" presId="urn:microsoft.com/office/officeart/2005/8/layout/orgChart1"/>
    <dgm:cxn modelId="{5168536A-CF61-4644-ABF8-E212439A37BE}" type="presParOf" srcId="{E3BC2BA6-70B8-44F7-8083-FA2C44D858B0}" destId="{D53DED81-4CAF-401F-93B0-2F9E34D8FC16}" srcOrd="0" destOrd="0" presId="urn:microsoft.com/office/officeart/2005/8/layout/orgChart1"/>
    <dgm:cxn modelId="{D3DA902F-9496-413B-97FD-D03495FB265C}" type="presParOf" srcId="{D53DED81-4CAF-401F-93B0-2F9E34D8FC16}" destId="{00AC2A5F-8F90-4E49-A4E7-3487C7B4CE12}" srcOrd="0" destOrd="0" presId="urn:microsoft.com/office/officeart/2005/8/layout/orgChart1"/>
    <dgm:cxn modelId="{FC08F52C-81FB-4DDB-9C83-5EF852112EFC}" type="presParOf" srcId="{D53DED81-4CAF-401F-93B0-2F9E34D8FC16}" destId="{EA8D4C8A-9D0D-421A-BC99-30442CEE43E5}" srcOrd="1" destOrd="0" presId="urn:microsoft.com/office/officeart/2005/8/layout/orgChart1"/>
    <dgm:cxn modelId="{4FE9F814-0EA3-4608-B1B0-FAF5D35590B3}" type="presParOf" srcId="{E3BC2BA6-70B8-44F7-8083-FA2C44D858B0}" destId="{EC9C96DF-1638-4355-817A-AB85DE96F4DF}" srcOrd="1" destOrd="0" presId="urn:microsoft.com/office/officeart/2005/8/layout/orgChart1"/>
    <dgm:cxn modelId="{60EE879A-D295-4AB5-99F0-229D01ADC9B6}" type="presParOf" srcId="{EC9C96DF-1638-4355-817A-AB85DE96F4DF}" destId="{3136EE55-318A-4EB7-8569-C938C95770FB}" srcOrd="0" destOrd="0" presId="urn:microsoft.com/office/officeart/2005/8/layout/orgChart1"/>
    <dgm:cxn modelId="{DBE8BDE4-AEC0-47B7-9A98-CB21FC46D358}" type="presParOf" srcId="{EC9C96DF-1638-4355-817A-AB85DE96F4DF}" destId="{BEFD15A9-2A8A-4DC1-9318-41092E700A94}" srcOrd="1" destOrd="0" presId="urn:microsoft.com/office/officeart/2005/8/layout/orgChart1"/>
    <dgm:cxn modelId="{69D79FED-66F0-46D3-8C72-98D7D7B9A558}" type="presParOf" srcId="{BEFD15A9-2A8A-4DC1-9318-41092E700A94}" destId="{378ED352-5ACB-4D0E-BC37-AD49B9B58149}" srcOrd="0" destOrd="0" presId="urn:microsoft.com/office/officeart/2005/8/layout/orgChart1"/>
    <dgm:cxn modelId="{B919DF71-549A-4C52-AE07-19E43E5F1438}" type="presParOf" srcId="{378ED352-5ACB-4D0E-BC37-AD49B9B58149}" destId="{95D5721E-6F24-4FDB-917C-567CDF2BE7AE}" srcOrd="0" destOrd="0" presId="urn:microsoft.com/office/officeart/2005/8/layout/orgChart1"/>
    <dgm:cxn modelId="{BD2661B2-357C-4E47-9DCB-1E6AF5C61293}" type="presParOf" srcId="{378ED352-5ACB-4D0E-BC37-AD49B9B58149}" destId="{7C9A4FE5-4D1B-4326-AB89-C8FFB4DD6914}" srcOrd="1" destOrd="0" presId="urn:microsoft.com/office/officeart/2005/8/layout/orgChart1"/>
    <dgm:cxn modelId="{2A294479-A280-4E88-AFC1-0590DEF5C307}" type="presParOf" srcId="{BEFD15A9-2A8A-4DC1-9318-41092E700A94}" destId="{850CAF8C-BDCE-45F0-973E-703F543748A1}" srcOrd="1" destOrd="0" presId="urn:microsoft.com/office/officeart/2005/8/layout/orgChart1"/>
    <dgm:cxn modelId="{E0D76827-B063-40DC-A682-01BC8F5567D5}" type="presParOf" srcId="{BEFD15A9-2A8A-4DC1-9318-41092E700A94}" destId="{32437C41-2E68-43F9-A9A2-28FEBC7DE905}" srcOrd="2" destOrd="0" presId="urn:microsoft.com/office/officeart/2005/8/layout/orgChart1"/>
    <dgm:cxn modelId="{C251FD65-B063-4126-87DE-EAD3A5A00BAC}" type="presParOf" srcId="{EC9C96DF-1638-4355-817A-AB85DE96F4DF}" destId="{1569BB45-A995-4850-B516-15D735D483DE}" srcOrd="2" destOrd="0" presId="urn:microsoft.com/office/officeart/2005/8/layout/orgChart1"/>
    <dgm:cxn modelId="{5AD90371-B3A3-4BB8-A34C-82ED517A279D}" type="presParOf" srcId="{EC9C96DF-1638-4355-817A-AB85DE96F4DF}" destId="{347BE160-92DC-4D6B-9E17-9438D3B53170}" srcOrd="3" destOrd="0" presId="urn:microsoft.com/office/officeart/2005/8/layout/orgChart1"/>
    <dgm:cxn modelId="{8DCD1B58-F559-40D9-A0B0-4F6CAE5762A1}" type="presParOf" srcId="{347BE160-92DC-4D6B-9E17-9438D3B53170}" destId="{5C0063DA-9418-436B-987D-1491834EAC55}" srcOrd="0" destOrd="0" presId="urn:microsoft.com/office/officeart/2005/8/layout/orgChart1"/>
    <dgm:cxn modelId="{CCF7B1E6-C328-4B00-BA85-DA6EDCC651A3}" type="presParOf" srcId="{5C0063DA-9418-436B-987D-1491834EAC55}" destId="{2779758D-8FC4-41ED-9307-A406578EBC0F}" srcOrd="0" destOrd="0" presId="urn:microsoft.com/office/officeart/2005/8/layout/orgChart1"/>
    <dgm:cxn modelId="{4EC8C133-3CB1-411F-B85A-BD0D88462BE3}" type="presParOf" srcId="{5C0063DA-9418-436B-987D-1491834EAC55}" destId="{CFBD4460-D15D-4DB7-AD8E-C7BB73F83F89}" srcOrd="1" destOrd="0" presId="urn:microsoft.com/office/officeart/2005/8/layout/orgChart1"/>
    <dgm:cxn modelId="{B6655FA1-4CAB-4F23-819E-4AE6A30AFDBE}" type="presParOf" srcId="{347BE160-92DC-4D6B-9E17-9438D3B53170}" destId="{275B5C25-48D0-48BC-9AA9-3D8DBDC12FBD}" srcOrd="1" destOrd="0" presId="urn:microsoft.com/office/officeart/2005/8/layout/orgChart1"/>
    <dgm:cxn modelId="{203D3477-C237-4019-9D0C-D617C354B7B3}" type="presParOf" srcId="{347BE160-92DC-4D6B-9E17-9438D3B53170}" destId="{32A3B56F-7408-439C-810C-09C176114F2D}" srcOrd="2" destOrd="0" presId="urn:microsoft.com/office/officeart/2005/8/layout/orgChart1"/>
    <dgm:cxn modelId="{CD648434-3FA5-494F-85F8-46F29601841E}" type="presParOf" srcId="{EC9C96DF-1638-4355-817A-AB85DE96F4DF}" destId="{3D476F75-D6CD-4AC5-B0E9-E96257AB9C52}" srcOrd="4" destOrd="0" presId="urn:microsoft.com/office/officeart/2005/8/layout/orgChart1"/>
    <dgm:cxn modelId="{F9027DC7-ACB1-4CB9-BBD8-99737EBA4F29}" type="presParOf" srcId="{EC9C96DF-1638-4355-817A-AB85DE96F4DF}" destId="{8B977DAE-BF87-4FEA-BF71-AE562F30DFA4}" srcOrd="5" destOrd="0" presId="urn:microsoft.com/office/officeart/2005/8/layout/orgChart1"/>
    <dgm:cxn modelId="{680964F6-02EF-4E6B-B682-A77CA7C80708}" type="presParOf" srcId="{8B977DAE-BF87-4FEA-BF71-AE562F30DFA4}" destId="{D3AD383D-E552-4497-B507-5144B2769F92}" srcOrd="0" destOrd="0" presId="urn:microsoft.com/office/officeart/2005/8/layout/orgChart1"/>
    <dgm:cxn modelId="{47FECF4D-CFCC-4985-AFE0-AE31AC2F2ADC}" type="presParOf" srcId="{D3AD383D-E552-4497-B507-5144B2769F92}" destId="{A1DBA38F-B2B2-45E6-B7D6-F744D9D1FEB2}" srcOrd="0" destOrd="0" presId="urn:microsoft.com/office/officeart/2005/8/layout/orgChart1"/>
    <dgm:cxn modelId="{2996D587-5D52-4EE1-9691-AF9AD264175D}" type="presParOf" srcId="{D3AD383D-E552-4497-B507-5144B2769F92}" destId="{1043B5E4-C5DD-4193-BED7-875605572FE0}" srcOrd="1" destOrd="0" presId="urn:microsoft.com/office/officeart/2005/8/layout/orgChart1"/>
    <dgm:cxn modelId="{44696A9F-0D8E-4938-B489-EBF195167EBB}" type="presParOf" srcId="{8B977DAE-BF87-4FEA-BF71-AE562F30DFA4}" destId="{7D9B4EC1-878E-4C82-97A8-A7DC6CBC8760}" srcOrd="1" destOrd="0" presId="urn:microsoft.com/office/officeart/2005/8/layout/orgChart1"/>
    <dgm:cxn modelId="{5323EA8C-FB3A-49C0-A781-BDA53AC61F68}" type="presParOf" srcId="{8B977DAE-BF87-4FEA-BF71-AE562F30DFA4}" destId="{6A37DA1F-EEA7-4E5D-BAE5-7F9ED8431D00}" srcOrd="2" destOrd="0" presId="urn:microsoft.com/office/officeart/2005/8/layout/orgChart1"/>
    <dgm:cxn modelId="{92A41C63-1682-4842-A4A7-3A289CA3F5BE}" type="presParOf" srcId="{EC9C96DF-1638-4355-817A-AB85DE96F4DF}" destId="{6F0C686E-5BD7-4FB7-9054-00C3EFB571F5}" srcOrd="6" destOrd="0" presId="urn:microsoft.com/office/officeart/2005/8/layout/orgChart1"/>
    <dgm:cxn modelId="{4B4A7597-9560-4ADC-8064-91E84D213244}" type="presParOf" srcId="{EC9C96DF-1638-4355-817A-AB85DE96F4DF}" destId="{01100924-DBC9-438C-9D80-2FD605E1CBF7}" srcOrd="7" destOrd="0" presId="urn:microsoft.com/office/officeart/2005/8/layout/orgChart1"/>
    <dgm:cxn modelId="{0B5D9600-3CF2-4FD8-88DD-4553E8D8B978}" type="presParOf" srcId="{01100924-DBC9-438C-9D80-2FD605E1CBF7}" destId="{268DB056-F7B3-4A22-B475-BC26D66F975A}" srcOrd="0" destOrd="0" presId="urn:microsoft.com/office/officeart/2005/8/layout/orgChart1"/>
    <dgm:cxn modelId="{D7AA0AEF-FEB1-485C-9F1A-7A39AE2BC3D7}" type="presParOf" srcId="{268DB056-F7B3-4A22-B475-BC26D66F975A}" destId="{F8C5F919-0192-4B5C-A34F-6D760BDE2F13}" srcOrd="0" destOrd="0" presId="urn:microsoft.com/office/officeart/2005/8/layout/orgChart1"/>
    <dgm:cxn modelId="{557C054A-86CB-483F-ACAB-8275D73F5236}" type="presParOf" srcId="{268DB056-F7B3-4A22-B475-BC26D66F975A}" destId="{BB4E3CF2-B568-41C9-B24B-0F6FABDEF0C0}" srcOrd="1" destOrd="0" presId="urn:microsoft.com/office/officeart/2005/8/layout/orgChart1"/>
    <dgm:cxn modelId="{12C8A7FE-6E7C-4D7F-ADC7-ACA0D07A3D31}" type="presParOf" srcId="{01100924-DBC9-438C-9D80-2FD605E1CBF7}" destId="{CE8521F9-F7ED-4B8B-9AE6-A7304E54B2F9}" srcOrd="1" destOrd="0" presId="urn:microsoft.com/office/officeart/2005/8/layout/orgChart1"/>
    <dgm:cxn modelId="{CFB4E0B4-9E08-449A-8DA9-3A22DA27A79D}" type="presParOf" srcId="{01100924-DBC9-438C-9D80-2FD605E1CBF7}" destId="{D4783139-7169-415F-A757-F327695AE62C}" srcOrd="2" destOrd="0" presId="urn:microsoft.com/office/officeart/2005/8/layout/orgChart1"/>
    <dgm:cxn modelId="{A1C10CCD-3C3B-4CC9-A00F-E2C5E78A8003}" type="presParOf" srcId="{E3BC2BA6-70B8-44F7-8083-FA2C44D858B0}" destId="{796D8ED0-4BA4-46F9-89FE-D72DFBF1B32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0C686E-5BD7-4FB7-9054-00C3EFB571F5}">
      <dsp:nvSpPr>
        <dsp:cNvPr id="0" name=""/>
        <dsp:cNvSpPr/>
      </dsp:nvSpPr>
      <dsp:spPr>
        <a:xfrm>
          <a:off x="4244234" y="1634199"/>
          <a:ext cx="3337826" cy="8807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1318"/>
              </a:lnTo>
              <a:lnTo>
                <a:pt x="3337826" y="701318"/>
              </a:lnTo>
              <a:lnTo>
                <a:pt x="3337826" y="8807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476F75-D6CD-4AC5-B0E9-E96257AB9C52}">
      <dsp:nvSpPr>
        <dsp:cNvPr id="0" name=""/>
        <dsp:cNvSpPr/>
      </dsp:nvSpPr>
      <dsp:spPr>
        <a:xfrm>
          <a:off x="4244234" y="1634199"/>
          <a:ext cx="1087692" cy="13990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9627"/>
              </a:lnTo>
              <a:lnTo>
                <a:pt x="1087692" y="1219627"/>
              </a:lnTo>
              <a:lnTo>
                <a:pt x="1087692" y="139904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69BB45-A995-4850-B516-15D735D483DE}">
      <dsp:nvSpPr>
        <dsp:cNvPr id="0" name=""/>
        <dsp:cNvSpPr/>
      </dsp:nvSpPr>
      <dsp:spPr>
        <a:xfrm>
          <a:off x="3219955" y="1634199"/>
          <a:ext cx="1024279" cy="1399049"/>
        </a:xfrm>
        <a:custGeom>
          <a:avLst/>
          <a:gdLst/>
          <a:ahLst/>
          <a:cxnLst/>
          <a:rect l="0" t="0" r="0" b="0"/>
          <a:pathLst>
            <a:path>
              <a:moveTo>
                <a:pt x="1024279" y="0"/>
              </a:moveTo>
              <a:lnTo>
                <a:pt x="1024279" y="1219627"/>
              </a:lnTo>
              <a:lnTo>
                <a:pt x="0" y="1219627"/>
              </a:lnTo>
              <a:lnTo>
                <a:pt x="0" y="139904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36EE55-318A-4EB7-8569-C938C95770FB}">
      <dsp:nvSpPr>
        <dsp:cNvPr id="0" name=""/>
        <dsp:cNvSpPr/>
      </dsp:nvSpPr>
      <dsp:spPr>
        <a:xfrm>
          <a:off x="1017956" y="1634199"/>
          <a:ext cx="3226277" cy="880741"/>
        </a:xfrm>
        <a:custGeom>
          <a:avLst/>
          <a:gdLst/>
          <a:ahLst/>
          <a:cxnLst/>
          <a:rect l="0" t="0" r="0" b="0"/>
          <a:pathLst>
            <a:path>
              <a:moveTo>
                <a:pt x="3226277" y="0"/>
              </a:moveTo>
              <a:lnTo>
                <a:pt x="3226277" y="701318"/>
              </a:lnTo>
              <a:lnTo>
                <a:pt x="0" y="701318"/>
              </a:lnTo>
              <a:lnTo>
                <a:pt x="0" y="8807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AC2A5F-8F90-4E49-A4E7-3487C7B4CE12}">
      <dsp:nvSpPr>
        <dsp:cNvPr id="0" name=""/>
        <dsp:cNvSpPr/>
      </dsp:nvSpPr>
      <dsp:spPr>
        <a:xfrm>
          <a:off x="2934502" y="789291"/>
          <a:ext cx="2619462" cy="8449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rgbClr val="FFFF00"/>
              </a:solidFill>
            </a:rPr>
            <a:t>Охрана природы</a:t>
          </a:r>
          <a:endParaRPr lang="ru-RU" sz="2900" b="1" kern="1200" dirty="0">
            <a:solidFill>
              <a:srgbClr val="FFFF00"/>
            </a:solidFill>
          </a:endParaRPr>
        </a:p>
      </dsp:txBody>
      <dsp:txXfrm>
        <a:off x="2934502" y="789291"/>
        <a:ext cx="2619462" cy="844908"/>
      </dsp:txXfrm>
    </dsp:sp>
    <dsp:sp modelId="{95D5721E-6F24-4FDB-917C-567CDF2BE7AE}">
      <dsp:nvSpPr>
        <dsp:cNvPr id="0" name=""/>
        <dsp:cNvSpPr/>
      </dsp:nvSpPr>
      <dsp:spPr>
        <a:xfrm>
          <a:off x="3426" y="2514940"/>
          <a:ext cx="2029060" cy="8543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Государственные законы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3426" y="2514940"/>
        <a:ext cx="2029060" cy="854391"/>
      </dsp:txXfrm>
    </dsp:sp>
    <dsp:sp modelId="{2779758D-8FC4-41ED-9307-A406578EBC0F}">
      <dsp:nvSpPr>
        <dsp:cNvPr id="0" name=""/>
        <dsp:cNvSpPr/>
      </dsp:nvSpPr>
      <dsp:spPr>
        <a:xfrm>
          <a:off x="2365563" y="3033248"/>
          <a:ext cx="1708783" cy="8543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Красная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книга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2365563" y="3033248"/>
        <a:ext cx="1708783" cy="854391"/>
      </dsp:txXfrm>
    </dsp:sp>
    <dsp:sp modelId="{A1DBA38F-B2B2-45E6-B7D6-F744D9D1FEB2}">
      <dsp:nvSpPr>
        <dsp:cNvPr id="0" name=""/>
        <dsp:cNvSpPr/>
      </dsp:nvSpPr>
      <dsp:spPr>
        <a:xfrm>
          <a:off x="4477534" y="3033248"/>
          <a:ext cx="1708783" cy="8543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Охраняемые территории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4477534" y="3033248"/>
        <a:ext cx="1708783" cy="854391"/>
      </dsp:txXfrm>
    </dsp:sp>
    <dsp:sp modelId="{F8C5F919-0192-4B5C-A34F-6D760BDE2F13}">
      <dsp:nvSpPr>
        <dsp:cNvPr id="0" name=""/>
        <dsp:cNvSpPr/>
      </dsp:nvSpPr>
      <dsp:spPr>
        <a:xfrm>
          <a:off x="6526587" y="2514940"/>
          <a:ext cx="2110945" cy="8543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Вклад каждого человека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6526587" y="2514940"/>
        <a:ext cx="2110945" cy="8543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B2898-5FAB-434D-B258-2467ABAF11F4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F50D5-47E0-4DFB-B8C5-8A0AA93D5F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5074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21508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/>
                <a:ahLst/>
                <a:cxnLst>
                  <a:cxn ang="0">
                    <a:pos x="0" y="3159"/>
                  </a:cxn>
                  <a:cxn ang="0">
                    <a:pos x="5184" y="3159"/>
                  </a:cxn>
                  <a:cxn ang="0">
                    <a:pos x="5184" y="0"/>
                  </a:cxn>
                  <a:cxn ang="0">
                    <a:pos x="0" y="0"/>
                  </a:cxn>
                  <a:cxn ang="0">
                    <a:pos x="0" y="3159"/>
                  </a:cxn>
                  <a:cxn ang="0">
                    <a:pos x="0" y="3159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1509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159"/>
                  </a:cxn>
                  <a:cxn ang="0">
                    <a:pos x="556" y="3159"/>
                  </a:cxn>
                  <a:cxn ang="0">
                    <a:pos x="55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1510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1511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251" y="0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1512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21514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1515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1516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1517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1518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1519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1520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1521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1522" name="Rectangle 18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21523" name="Rectangle 19"/>
          <p:cNvSpPr>
            <a:spLocks noGrp="1" noChangeArrowheads="1"/>
          </p:cNvSpPr>
          <p:nvPr>
            <p:ph type="ftr" sz="quarter" idx="3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21524" name="Rectangle 2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F8D9C4F-E43B-483E-87B4-99C3C4085E7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27C7E7-661D-451E-A5AF-B15A94980FF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33500E-1EF9-4E11-8BAF-3E02D88EF23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066800" y="1981200"/>
            <a:ext cx="7543800" cy="41148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9633A86-0E7A-4497-BD62-92DE81F5A38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5946AF-7BE3-445B-A417-A3460D375A4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E9C4C9-3E46-4FD6-8476-CC8BC074ABAE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22D9C-6734-4063-99B1-981D77D96EE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E4070-C74A-4E0F-B8D1-B74B4375655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D9E8D6-F1A1-45B8-94FD-7E91B387032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33C2A-B0C1-454A-8A64-109C4D3B765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2C6FE5-069C-4164-A350-7952FDE9567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B82360-6456-4D00-B436-B962547107FD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20483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/>
              <a:ahLst/>
              <a:cxnLst>
                <a:cxn ang="0">
                  <a:pos x="0" y="3159"/>
                </a:cxn>
                <a:cxn ang="0">
                  <a:pos x="5184" y="3159"/>
                </a:cxn>
                <a:cxn ang="0">
                  <a:pos x="5184" y="0"/>
                </a:cxn>
                <a:cxn ang="0">
                  <a:pos x="0" y="0"/>
                </a:cxn>
                <a:cxn ang="0">
                  <a:pos x="0" y="3159"/>
                </a:cxn>
                <a:cxn ang="0">
                  <a:pos x="0" y="3159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0484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59"/>
                </a:cxn>
                <a:cxn ang="0">
                  <a:pos x="556" y="3159"/>
                </a:cxn>
                <a:cxn ang="0">
                  <a:pos x="55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20486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7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8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9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0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1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2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3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/>
                <a:ahLst/>
                <a:cxnLst>
                  <a:cxn ang="0">
                    <a:pos x="25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251" y="0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4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0495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496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497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498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499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7F031DB-E795-4532-8B4D-DEB7F4BD50DF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vreso.ru/upload/iblock/e78/e785ed7a47f7707c65841a2758288a30.jpg" TargetMode="External"/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hyperlink" Target="http://turzona.ru/files/1174592383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1.jpeg"/><Relationship Id="rId5" Type="http://schemas.openxmlformats.org/officeDocument/2006/relationships/image" Target="../media/image36.jpeg"/><Relationship Id="rId10" Type="http://schemas.openxmlformats.org/officeDocument/2006/relationships/image" Target="../media/image40.jpeg"/><Relationship Id="rId4" Type="http://schemas.openxmlformats.org/officeDocument/2006/relationships/hyperlink" Target="http://basik.ru/images/birds_wild_life/96.jpg" TargetMode="External"/><Relationship Id="rId9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G:\&#1052;&#1086;&#1080;%20&#1076;&#1086;&#1082;&#1091;&#1084;&#1077;&#1085;&#1090;&#1099;\&#1040;&#1083;&#1083;&#1072;\&#1040;&#1083;&#1083;&#1072;\&#1095;&#1072;&#1083;&#1072;&#1074;&#1077;&#1082;%20&#1110;%20&#1089;&#1074;&#1077;&#1090;\&#1063;&#1072;&#1083;&#1072;&#1074;&#1077;&#1082;%20&#1110;%20&#1089;&#1074;&#1077;&#1090;\&#1079;&#1072;&#1087;&#1086;&#1074;&#1077;&#1076;&#1085;&#1080;&#1082;&#1080;%20&#1086;&#1090;&#1082;&#1088;%20&#1091;&#1088;&#1086;&#1082;\03%20-%20&#1041;&#1077;&#1083;&#1086;&#1074;&#1077;&#1078;&#1089;&#1082;&#1072;&#1103;%20&#1087;&#1091;&#1097;&#1072;.mp3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vreso.ru/upload/iblock/e78/e785ed7a47f7707c65841a2758288a30.jpg" TargetMode="External"/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hyperlink" Target="http://turzona.ru/files/1174592383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1.jpeg"/><Relationship Id="rId5" Type="http://schemas.openxmlformats.org/officeDocument/2006/relationships/image" Target="../media/image36.jpeg"/><Relationship Id="rId10" Type="http://schemas.openxmlformats.org/officeDocument/2006/relationships/image" Target="../media/image40.jpeg"/><Relationship Id="rId4" Type="http://schemas.openxmlformats.org/officeDocument/2006/relationships/hyperlink" Target="http://basik.ru/images/birds_wild_life/96.jpg" TargetMode="External"/><Relationship Id="rId9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0.png"/><Relationship Id="rId3" Type="http://schemas.openxmlformats.org/officeDocument/2006/relationships/image" Target="../media/image10.gif"/><Relationship Id="rId7" Type="http://schemas.openxmlformats.org/officeDocument/2006/relationships/image" Target="../media/image14.gif"/><Relationship Id="rId12" Type="http://schemas.openxmlformats.org/officeDocument/2006/relationships/image" Target="../media/image19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3.gif"/><Relationship Id="rId11" Type="http://schemas.openxmlformats.org/officeDocument/2006/relationships/image" Target="../media/image18.gif"/><Relationship Id="rId5" Type="http://schemas.openxmlformats.org/officeDocument/2006/relationships/image" Target="../media/image12.gif"/><Relationship Id="rId10" Type="http://schemas.openxmlformats.org/officeDocument/2006/relationships/image" Target="../media/image17.gif"/><Relationship Id="rId4" Type="http://schemas.openxmlformats.org/officeDocument/2006/relationships/image" Target="../media/image11.jpeg"/><Relationship Id="rId9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а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4293096"/>
            <a:ext cx="3404327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331640" y="332656"/>
            <a:ext cx="6787180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Batang" pitchFamily="18" charset="-127"/>
                <a:ea typeface="Batang" pitchFamily="18" charset="-127"/>
              </a:rPr>
              <a:t>Государственное  учреждение  образования</a:t>
            </a:r>
          </a:p>
          <a:p>
            <a:pPr algn="ctr"/>
            <a:r>
              <a:rPr lang="ru-RU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Batang" pitchFamily="18" charset="-127"/>
                <a:ea typeface="Batang" pitchFamily="18" charset="-127"/>
              </a:rPr>
              <a:t>«Средняя  школа №</a:t>
            </a:r>
            <a:r>
              <a:rPr lang="en-US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Batang" pitchFamily="18" charset="-127"/>
                <a:ea typeface="Batang" pitchFamily="18" charset="-127"/>
              </a:rPr>
              <a:t>8</a:t>
            </a:r>
            <a:r>
              <a:rPr lang="ru-RU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3600" kern="10" dirty="0" err="1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Batang" pitchFamily="18" charset="-127"/>
                <a:ea typeface="Batang" pitchFamily="18" charset="-127"/>
              </a:rPr>
              <a:t>г.Жодино</a:t>
            </a:r>
            <a:r>
              <a:rPr lang="ru-RU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Batang" pitchFamily="18" charset="-127"/>
                <a:ea typeface="Batang" pitchFamily="18" charset="-127"/>
              </a:rPr>
              <a:t>»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55576" y="1844824"/>
            <a:ext cx="8134672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71600" y="1484784"/>
            <a:ext cx="5400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Batang" pitchFamily="18" charset="-127"/>
                <a:ea typeface="Batang" pitchFamily="18" charset="-127"/>
              </a:rPr>
              <a:t>Урок по курсу «Человек и мир»</a:t>
            </a:r>
          </a:p>
          <a:p>
            <a:pPr algn="ctr"/>
            <a:r>
              <a:rPr lang="ru-RU" sz="54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Batang" pitchFamily="18" charset="-127"/>
                <a:ea typeface="Batang" pitchFamily="18" charset="-127"/>
              </a:rPr>
              <a:t>3 класс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51720" y="593467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kern="1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Batang" pitchFamily="18" charset="-127"/>
                <a:ea typeface="Batang" pitchFamily="18" charset="-127"/>
              </a:rPr>
              <a:t>2017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Группа 38"/>
          <p:cNvGrpSpPr/>
          <p:nvPr/>
        </p:nvGrpSpPr>
        <p:grpSpPr>
          <a:xfrm>
            <a:off x="285720" y="692696"/>
            <a:ext cx="8643998" cy="4964437"/>
            <a:chOff x="285720" y="692696"/>
            <a:chExt cx="8643998" cy="4964437"/>
          </a:xfrm>
        </p:grpSpPr>
        <p:sp>
          <p:nvSpPr>
            <p:cNvPr id="40" name="AutoShape 3"/>
            <p:cNvSpPr>
              <a:spLocks noChangeArrowheads="1"/>
            </p:cNvSpPr>
            <p:nvPr/>
          </p:nvSpPr>
          <p:spPr bwMode="gray">
            <a:xfrm>
              <a:off x="3143240" y="2214554"/>
              <a:ext cx="2928958" cy="3357586"/>
            </a:xfrm>
            <a:prstGeom prst="roundRect">
              <a:avLst>
                <a:gd name="adj" fmla="val 4639"/>
              </a:avLst>
            </a:prstGeom>
            <a:gradFill rotWithShape="1">
              <a:gsLst>
                <a:gs pos="0">
                  <a:srgbClr val="D7D7D7">
                    <a:gamma/>
                    <a:tint val="4314"/>
                    <a:invGamma/>
                  </a:srgbClr>
                </a:gs>
                <a:gs pos="100000">
                  <a:srgbClr val="D7D7D7"/>
                </a:gs>
              </a:gsLst>
              <a:lin ang="5400000" scaled="1"/>
            </a:gradFill>
            <a:ln w="19050">
              <a:solidFill>
                <a:srgbClr val="C0C0C0"/>
              </a:solidFill>
              <a:round/>
              <a:headEnd/>
              <a:tailEnd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AutoShape 4"/>
            <p:cNvSpPr>
              <a:spLocks noChangeArrowheads="1"/>
            </p:cNvSpPr>
            <p:nvPr/>
          </p:nvSpPr>
          <p:spPr bwMode="gray">
            <a:xfrm>
              <a:off x="6215074" y="2285992"/>
              <a:ext cx="2697163" cy="3286148"/>
            </a:xfrm>
            <a:prstGeom prst="roundRect">
              <a:avLst>
                <a:gd name="adj" fmla="val 4639"/>
              </a:avLst>
            </a:prstGeom>
            <a:gradFill rotWithShape="1">
              <a:gsLst>
                <a:gs pos="0">
                  <a:srgbClr val="D7D7D7">
                    <a:gamma/>
                    <a:tint val="4314"/>
                    <a:invGamma/>
                  </a:srgbClr>
                </a:gs>
                <a:gs pos="100000">
                  <a:srgbClr val="D7D7D7"/>
                </a:gs>
              </a:gsLst>
              <a:lin ang="5400000" scaled="1"/>
            </a:gradFill>
            <a:ln w="19050">
              <a:solidFill>
                <a:srgbClr val="C0C0C0"/>
              </a:solidFill>
              <a:round/>
              <a:headEnd/>
              <a:tailEnd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42" name="Group 5"/>
            <p:cNvGrpSpPr>
              <a:grpSpLocks/>
            </p:cNvGrpSpPr>
            <p:nvPr/>
          </p:nvGrpSpPr>
          <p:grpSpPr bwMode="auto">
            <a:xfrm>
              <a:off x="6357950" y="1928802"/>
              <a:ext cx="2455862" cy="1214437"/>
              <a:chOff x="3964" y="2071"/>
              <a:chExt cx="1484" cy="330"/>
            </a:xfrm>
            <a:solidFill>
              <a:srgbClr val="8C3FC5"/>
            </a:solidFill>
          </p:grpSpPr>
          <p:sp>
            <p:nvSpPr>
              <p:cNvPr id="55" name="AutoShape 6"/>
              <p:cNvSpPr>
                <a:spLocks noChangeArrowheads="1"/>
              </p:cNvSpPr>
              <p:nvPr/>
            </p:nvSpPr>
            <p:spPr bwMode="ltGray">
              <a:xfrm>
                <a:off x="3964" y="2071"/>
                <a:ext cx="1484" cy="330"/>
              </a:xfrm>
              <a:prstGeom prst="roundRect">
                <a:avLst>
                  <a:gd name="adj" fmla="val 16667"/>
                </a:avLst>
              </a:prstGeom>
              <a:grpFill/>
              <a:ln w="38100" algn="ctr">
                <a:solidFill>
                  <a:srgbClr val="FFFFFF">
                    <a:alpha val="70195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AutoShape 7"/>
              <p:cNvSpPr>
                <a:spLocks noChangeArrowheads="1"/>
              </p:cNvSpPr>
              <p:nvPr/>
            </p:nvSpPr>
            <p:spPr bwMode="ltGray">
              <a:xfrm>
                <a:off x="3987" y="2091"/>
                <a:ext cx="1432" cy="134"/>
              </a:xfrm>
              <a:prstGeom prst="roundRect">
                <a:avLst>
                  <a:gd name="adj" fmla="val 28356"/>
                </a:avLst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3" name="Rectangle 8"/>
            <p:cNvSpPr>
              <a:spLocks noChangeArrowheads="1"/>
            </p:cNvSpPr>
            <p:nvPr/>
          </p:nvSpPr>
          <p:spPr bwMode="black">
            <a:xfrm>
              <a:off x="6500826" y="2092316"/>
              <a:ext cx="2025627" cy="120032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itchFamily="34" charset="0"/>
                </a:rPr>
                <a:t>Национальные парки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itchFamily="34" charset="0"/>
              </a:endParaRPr>
            </a:p>
          </p:txBody>
        </p:sp>
        <p:grpSp>
          <p:nvGrpSpPr>
            <p:cNvPr id="44" name="Group 9"/>
            <p:cNvGrpSpPr>
              <a:grpSpLocks/>
            </p:cNvGrpSpPr>
            <p:nvPr/>
          </p:nvGrpSpPr>
          <p:grpSpPr bwMode="auto">
            <a:xfrm>
              <a:off x="3428992" y="1928802"/>
              <a:ext cx="2389187" cy="1179512"/>
              <a:chOff x="2140" y="2071"/>
              <a:chExt cx="1484" cy="330"/>
            </a:xfrm>
            <a:solidFill>
              <a:srgbClr val="00B050"/>
            </a:solidFill>
          </p:grpSpPr>
          <p:sp>
            <p:nvSpPr>
              <p:cNvPr id="53" name="AutoShape 10"/>
              <p:cNvSpPr>
                <a:spLocks noChangeArrowheads="1"/>
              </p:cNvSpPr>
              <p:nvPr/>
            </p:nvSpPr>
            <p:spPr bwMode="ltGray">
              <a:xfrm>
                <a:off x="2140" y="2071"/>
                <a:ext cx="1484" cy="330"/>
              </a:xfrm>
              <a:prstGeom prst="roundRect">
                <a:avLst>
                  <a:gd name="adj" fmla="val 16667"/>
                </a:avLst>
              </a:prstGeom>
              <a:grpFill/>
              <a:ln w="38100" algn="ctr">
                <a:solidFill>
                  <a:srgbClr val="FFFFFF">
                    <a:alpha val="70195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AutoShape 11"/>
              <p:cNvSpPr>
                <a:spLocks noChangeArrowheads="1"/>
              </p:cNvSpPr>
              <p:nvPr/>
            </p:nvSpPr>
            <p:spPr bwMode="ltGray">
              <a:xfrm>
                <a:off x="2163" y="2091"/>
                <a:ext cx="1432" cy="134"/>
              </a:xfrm>
              <a:prstGeom prst="roundRect">
                <a:avLst>
                  <a:gd name="adj" fmla="val 28356"/>
                </a:avLst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5" name="Rectangle 12"/>
            <p:cNvSpPr>
              <a:spLocks noChangeArrowheads="1"/>
            </p:cNvSpPr>
            <p:nvPr/>
          </p:nvSpPr>
          <p:spPr bwMode="black">
            <a:xfrm>
              <a:off x="3500430" y="2071678"/>
              <a:ext cx="2143140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itchFamily="34" charset="0"/>
                </a:rPr>
                <a:t>Заказники</a:t>
              </a:r>
              <a:endPara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itchFamily="34" charset="0"/>
              </a:endParaRPr>
            </a:p>
          </p:txBody>
        </p:sp>
        <p:sp>
          <p:nvSpPr>
            <p:cNvPr id="46" name="AutoShape 13"/>
            <p:cNvSpPr>
              <a:spLocks noChangeArrowheads="1"/>
            </p:cNvSpPr>
            <p:nvPr/>
          </p:nvSpPr>
          <p:spPr bwMode="gray">
            <a:xfrm>
              <a:off x="285720" y="2214554"/>
              <a:ext cx="2714644" cy="3357586"/>
            </a:xfrm>
            <a:prstGeom prst="roundRect">
              <a:avLst>
                <a:gd name="adj" fmla="val 4639"/>
              </a:avLst>
            </a:prstGeom>
            <a:gradFill rotWithShape="1">
              <a:gsLst>
                <a:gs pos="0">
                  <a:srgbClr val="D7D7D7">
                    <a:gamma/>
                    <a:tint val="4314"/>
                    <a:invGamma/>
                  </a:srgbClr>
                </a:gs>
                <a:gs pos="100000">
                  <a:srgbClr val="D7D7D7"/>
                </a:gs>
              </a:gsLst>
              <a:lin ang="5400000" scaled="1"/>
            </a:gradFill>
            <a:ln w="19050">
              <a:solidFill>
                <a:srgbClr val="C0C0C0"/>
              </a:solidFill>
              <a:round/>
              <a:headEnd/>
              <a:tailEnd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AutoShape 14"/>
            <p:cNvSpPr>
              <a:spLocks noChangeArrowheads="1"/>
            </p:cNvSpPr>
            <p:nvPr/>
          </p:nvSpPr>
          <p:spPr bwMode="ltGray">
            <a:xfrm>
              <a:off x="428596" y="1928802"/>
              <a:ext cx="2401887" cy="1143008"/>
            </a:xfrm>
            <a:prstGeom prst="roundRect">
              <a:avLst>
                <a:gd name="adj" fmla="val 16667"/>
              </a:avLst>
            </a:prstGeom>
            <a:solidFill>
              <a:srgbClr val="FF5050"/>
            </a:solidFill>
            <a:ln w="38100" algn="ctr">
              <a:solidFill>
                <a:srgbClr val="FFFFFF">
                  <a:alpha val="70195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16"/>
            <p:cNvSpPr>
              <a:spLocks noChangeArrowheads="1"/>
            </p:cNvSpPr>
            <p:nvPr/>
          </p:nvSpPr>
          <p:spPr bwMode="black">
            <a:xfrm>
              <a:off x="579428" y="2020879"/>
              <a:ext cx="1992308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itchFamily="34" charset="0"/>
                </a:rPr>
                <a:t>Заповедники </a:t>
              </a:r>
              <a:endPara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itchFamily="34" charset="0"/>
              </a:endParaRPr>
            </a:p>
          </p:txBody>
        </p:sp>
        <p:sp>
          <p:nvSpPr>
            <p:cNvPr id="49" name="Text Box 18"/>
            <p:cNvSpPr txBox="1">
              <a:spLocks noChangeArrowheads="1"/>
            </p:cNvSpPr>
            <p:nvPr/>
          </p:nvSpPr>
          <p:spPr bwMode="gray">
            <a:xfrm>
              <a:off x="285720" y="3071810"/>
              <a:ext cx="2571768" cy="258532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ru-RU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Demi Cond" pitchFamily="34" charset="0"/>
                </a:rPr>
                <a:t> Березинский биосферный заповедник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endParaRPr kumimoji="0" lang="ru-RU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ru-RU" sz="1800" b="0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Demi Cond" pitchFamily="34" charset="0"/>
                </a:rPr>
                <a:t>Полесский</a:t>
              </a:r>
              <a:r>
                <a:rPr kumimoji="0" lang="ru-RU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Demi Cond" pitchFamily="34" charset="0"/>
                </a:rPr>
                <a:t> государственный </a:t>
              </a:r>
              <a:r>
                <a:rPr kumimoji="0" lang="ru-RU" sz="1800" b="0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Demi Cond" pitchFamily="34" charset="0"/>
                </a:rPr>
                <a:t>радиоционно-экологический</a:t>
              </a:r>
              <a:r>
                <a:rPr kumimoji="0" lang="ru-RU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Demi Cond" pitchFamily="34" charset="0"/>
                </a:rPr>
                <a:t> заповедник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</a:endParaRPr>
            </a:p>
          </p:txBody>
        </p:sp>
        <p:sp>
          <p:nvSpPr>
            <p:cNvPr id="50" name="Text Box 19"/>
            <p:cNvSpPr txBox="1">
              <a:spLocks noChangeArrowheads="1"/>
            </p:cNvSpPr>
            <p:nvPr/>
          </p:nvSpPr>
          <p:spPr bwMode="gray">
            <a:xfrm>
              <a:off x="3275856" y="3573016"/>
              <a:ext cx="2714644" cy="6463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ru-RU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Demi Cond" pitchFamily="34" charset="0"/>
                </a:rPr>
                <a:t>Свыше 500</a:t>
              </a:r>
              <a:endPara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Demi Cond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Demi Cond" pitchFamily="34" charset="0"/>
              </a:endParaRPr>
            </a:p>
          </p:txBody>
        </p:sp>
        <p:sp>
          <p:nvSpPr>
            <p:cNvPr id="51" name="Text Box 19"/>
            <p:cNvSpPr txBox="1">
              <a:spLocks noChangeArrowheads="1"/>
            </p:cNvSpPr>
            <p:nvPr/>
          </p:nvSpPr>
          <p:spPr bwMode="gray">
            <a:xfrm>
              <a:off x="6215074" y="3286124"/>
              <a:ext cx="2714644" cy="20313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Demi Cond" pitchFamily="34" charset="0"/>
                </a:rPr>
                <a:t> </a:t>
              </a:r>
              <a:r>
                <a:rPr kumimoji="0" lang="ru-RU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Demi Cond" pitchFamily="34" charset="0"/>
                </a:rPr>
                <a:t>Беловежская пуща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ru-RU" sz="1800" b="0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Demi Cond" pitchFamily="34" charset="0"/>
                </a:rPr>
                <a:t>Нарочанский</a:t>
              </a:r>
              <a:endParaRPr kumimoji="0" lang="ru-RU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ru-RU" sz="1800" b="0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Demi Cond" pitchFamily="34" charset="0"/>
                </a:rPr>
                <a:t>Браславские</a:t>
              </a:r>
              <a:r>
                <a:rPr kumimoji="0" lang="ru-RU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Demi Cond" pitchFamily="34" charset="0"/>
                </a:rPr>
                <a:t> озера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ru-RU" sz="1800" b="0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Demi Cond" pitchFamily="34" charset="0"/>
                </a:rPr>
                <a:t>Припятский</a:t>
              </a:r>
              <a:endParaRPr kumimoji="0" lang="ru-RU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</a:endParaRPr>
            </a:p>
          </p:txBody>
        </p:sp>
        <p:sp>
          <p:nvSpPr>
            <p:cNvPr id="52" name="WordArt 2"/>
            <p:cNvSpPr>
              <a:spLocks noChangeArrowheads="1" noChangeShapeType="1" noTextEdit="1"/>
            </p:cNvSpPr>
            <p:nvPr/>
          </p:nvSpPr>
          <p:spPr bwMode="auto">
            <a:xfrm>
              <a:off x="1115616" y="692696"/>
              <a:ext cx="7128792" cy="9144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lvl="0" algn="ctr"/>
              <a:r>
                <a:rPr lang="ru-RU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Охрана природы</a:t>
              </a:r>
              <a:endParaRPr kumimoji="0" lang="ru-RU" sz="3600" b="0" i="0" u="none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g4.delfi.lt/images/pix/664x0/798e7597/file43239919_6300f7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29904">
            <a:off x="2339752" y="1556792"/>
            <a:ext cx="3498174" cy="2302025"/>
          </a:xfrm>
          <a:prstGeom prst="rect">
            <a:avLst/>
          </a:prstGeom>
          <a:noFill/>
        </p:spPr>
      </p:pic>
      <p:pic>
        <p:nvPicPr>
          <p:cNvPr id="41988" name="Picture 4" descr="http://www.tio.by/uploads/tinymce_images/VOda/b206d0a2db9939ff9ed001e0eec27ff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365105"/>
            <a:ext cx="3323860" cy="2492896"/>
          </a:xfrm>
          <a:prstGeom prst="rect">
            <a:avLst/>
          </a:prstGeom>
          <a:noFill/>
        </p:spPr>
      </p:pic>
      <p:pic>
        <p:nvPicPr>
          <p:cNvPr id="41990" name="Picture 6" descr="http://im6-tub-by.yandex.net/i?id=82708358-08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2016224" cy="3398130"/>
          </a:xfrm>
          <a:prstGeom prst="rect">
            <a:avLst/>
          </a:prstGeom>
          <a:noFill/>
        </p:spPr>
      </p:pic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1763688" y="476672"/>
            <a:ext cx="7128792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Березинский биосферный заповедник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1994" name="Picture 10" descr="http://im3-tub-by.yandex.net/i?id=112971156-18-72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2509" y="3933056"/>
            <a:ext cx="3072341" cy="2304256"/>
          </a:xfrm>
          <a:prstGeom prst="rect">
            <a:avLst/>
          </a:prstGeom>
          <a:noFill/>
        </p:spPr>
      </p:pic>
      <p:pic>
        <p:nvPicPr>
          <p:cNvPr id="41996" name="Picture 12" descr="http://900igr.net/datai/geografija/Zapovedniki-Belarusi/0010-028-Berezinskij-biosfernyj-zapovedni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73289">
            <a:off x="5652182" y="1786334"/>
            <a:ext cx="2135882" cy="2844995"/>
          </a:xfrm>
          <a:prstGeom prst="rect">
            <a:avLst/>
          </a:prstGeom>
          <a:noFill/>
        </p:spPr>
      </p:pic>
      <p:pic>
        <p:nvPicPr>
          <p:cNvPr id="41992" name="Picture 8" descr="http://im2-tub-by.yandex.net/i?id=215042754-34-72&amp;n=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24328" y="1340768"/>
            <a:ext cx="1428750" cy="1428750"/>
          </a:xfrm>
          <a:prstGeom prst="rect">
            <a:avLst/>
          </a:prstGeom>
          <a:noFill/>
        </p:spPr>
      </p:pic>
      <p:pic>
        <p:nvPicPr>
          <p:cNvPr id="41998" name="Picture 14" descr="http://www.p-shkola.by/isimages/000178_55682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6" y="3789040"/>
            <a:ext cx="24003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WordArt 5"/>
          <p:cNvSpPr>
            <a:spLocks noChangeArrowheads="1" noChangeShapeType="1" noTextEdit="1"/>
          </p:cNvSpPr>
          <p:nvPr/>
        </p:nvSpPr>
        <p:spPr bwMode="auto">
          <a:xfrm>
            <a:off x="5257800" y="5410200"/>
            <a:ext cx="35814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Georgia"/>
              </a:rPr>
              <a:t>организ0ван</a:t>
            </a:r>
          </a:p>
          <a:p>
            <a:pPr algn="ctr"/>
            <a:r>
              <a:rPr lang="ru-RU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Georgia"/>
              </a:rPr>
              <a:t>в 1925 году</a:t>
            </a:r>
          </a:p>
        </p:txBody>
      </p:sp>
      <p:sp>
        <p:nvSpPr>
          <p:cNvPr id="5124" name="WordArt 8"/>
          <p:cNvSpPr>
            <a:spLocks noChangeArrowheads="1" noChangeShapeType="1" noTextEdit="1"/>
          </p:cNvSpPr>
          <p:nvPr/>
        </p:nvSpPr>
        <p:spPr bwMode="auto">
          <a:xfrm>
            <a:off x="1752600" y="533400"/>
            <a:ext cx="60198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Georgia"/>
              </a:rPr>
              <a:t>Березинский</a:t>
            </a:r>
          </a:p>
          <a:p>
            <a:pPr algn="ctr"/>
            <a:r>
              <a:rPr lang="ru-RU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Georgia"/>
              </a:rPr>
              <a:t>заповедник</a:t>
            </a:r>
          </a:p>
        </p:txBody>
      </p:sp>
    </p:spTree>
    <p:extLst>
      <p:ext uri="{BB962C8B-B14F-4D97-AF65-F5344CB8AC3E}">
        <p14:creationId xmlns:p14="http://schemas.microsoft.com/office/powerpoint/2010/main" xmlns="" val="260359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WordArt 5"/>
          <p:cNvSpPr>
            <a:spLocks noChangeArrowheads="1" noChangeShapeType="1" noTextEdit="1"/>
          </p:cNvSpPr>
          <p:nvPr/>
        </p:nvSpPr>
        <p:spPr bwMode="auto">
          <a:xfrm>
            <a:off x="228600" y="304800"/>
            <a:ext cx="40386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Georgia"/>
              </a:rPr>
              <a:t>Здесь насчитывается</a:t>
            </a:r>
          </a:p>
          <a:p>
            <a:pPr algn="ctr"/>
            <a:r>
              <a:rPr lang="ru-RU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Georgia"/>
              </a:rPr>
              <a:t>более  200</a:t>
            </a:r>
          </a:p>
          <a:p>
            <a:pPr algn="ctr"/>
            <a:r>
              <a:rPr lang="ru-RU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Georgia"/>
              </a:rPr>
              <a:t>поселений бобров</a:t>
            </a:r>
          </a:p>
        </p:txBody>
      </p:sp>
    </p:spTree>
    <p:extLst>
      <p:ext uri="{BB962C8B-B14F-4D97-AF65-F5344CB8AC3E}">
        <p14:creationId xmlns:p14="http://schemas.microsoft.com/office/powerpoint/2010/main" xmlns="" val="391977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forest_rainforest_pa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97536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055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2953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0000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WordArt 5"/>
          <p:cNvSpPr>
            <a:spLocks noChangeArrowheads="1" noChangeShapeType="1" noTextEdit="1"/>
          </p:cNvSpPr>
          <p:nvPr/>
        </p:nvSpPr>
        <p:spPr bwMode="auto">
          <a:xfrm>
            <a:off x="228600" y="304800"/>
            <a:ext cx="40386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Georgia"/>
              </a:rPr>
              <a:t>Около 150 видов</a:t>
            </a:r>
          </a:p>
          <a:p>
            <a:pPr algn="ctr"/>
            <a:r>
              <a:rPr lang="ru-RU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Georgia"/>
              </a:rPr>
              <a:t> птиц</a:t>
            </a:r>
          </a:p>
        </p:txBody>
      </p:sp>
    </p:spTree>
    <p:extLst>
      <p:ext uri="{BB962C8B-B14F-4D97-AF65-F5344CB8AC3E}">
        <p14:creationId xmlns:p14="http://schemas.microsoft.com/office/powerpoint/2010/main" xmlns="" val="188574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251520" y="188640"/>
            <a:ext cx="7128792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Национальный парк «Беловежская пуща»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Picture 6" descr="Картинка 645 из 179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980728"/>
            <a:ext cx="171976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Картинка 19 из 15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980728"/>
            <a:ext cx="223758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 descr="http://vsetke.ru:81/images/ccc61a3e0b858c38/c548219f2cec9a6372c6febbdf8f7038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44347">
            <a:off x="183580" y="1310055"/>
            <a:ext cx="3405014" cy="2557264"/>
          </a:xfrm>
          <a:prstGeom prst="rect">
            <a:avLst/>
          </a:prstGeom>
          <a:noFill/>
        </p:spPr>
      </p:pic>
      <p:pic>
        <p:nvPicPr>
          <p:cNvPr id="45060" name="Picture 4" descr="http://www.alfavittour.ru/i/o/4cc89f30f141475c14fb3036740173f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7769" y="4653136"/>
            <a:ext cx="3046231" cy="2034145"/>
          </a:xfrm>
          <a:prstGeom prst="rect">
            <a:avLst/>
          </a:prstGeom>
          <a:noFill/>
        </p:spPr>
      </p:pic>
      <p:pic>
        <p:nvPicPr>
          <p:cNvPr id="6" name="Picture 5" descr="Картинка 2 из 18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 t="31373"/>
          <a:stretch>
            <a:fillRect/>
          </a:stretch>
        </p:blipFill>
        <p:spPr bwMode="auto">
          <a:xfrm>
            <a:off x="5220072" y="2780928"/>
            <a:ext cx="3672408" cy="189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6" descr="http://www.roadplanet.ru/img/reports/195/tmb/0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581128"/>
            <a:ext cx="2483768" cy="2036690"/>
          </a:xfrm>
          <a:prstGeom prst="rect">
            <a:avLst/>
          </a:prstGeom>
          <a:noFill/>
        </p:spPr>
      </p:pic>
      <p:pic>
        <p:nvPicPr>
          <p:cNvPr id="45064" name="Picture 8" descr="http://turzametka.com/wp-content/uploads/2010/10/2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15816" y="3426768"/>
            <a:ext cx="2376264" cy="31683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785794"/>
            <a:ext cx="857256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96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Беловежская </a:t>
            </a:r>
          </a:p>
          <a:p>
            <a:pPr algn="ctr">
              <a:defRPr/>
            </a:pPr>
            <a:r>
              <a:rPr lang="ru-RU" sz="9600" b="1" dirty="0" err="1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пу</a:t>
            </a:r>
            <a:r>
              <a:rPr lang="be-BY" sz="96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щ</a:t>
            </a:r>
            <a:r>
              <a:rPr lang="ru-RU" sz="96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</a:t>
            </a:r>
            <a:endParaRPr lang="ru-RU" sz="96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03 - Беловежская пущ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642974" y="0"/>
            <a:ext cx="304800" cy="304800"/>
          </a:xfrm>
          <a:prstGeom prst="rect">
            <a:avLst/>
          </a:prstGeom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8426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2" cstate="print"/>
          <a:srcRect t="5138"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Беловежская пуща – </a:t>
            </a:r>
          </a:p>
          <a:p>
            <a:pPr algn="ctr">
              <a:defRPr/>
            </a:pP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многовековой лес.</a:t>
            </a: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4244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мульт земной шар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404664"/>
            <a:ext cx="5293252" cy="491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Горизонтальный свиток 5"/>
          <p:cNvSpPr/>
          <p:nvPr/>
        </p:nvSpPr>
        <p:spPr>
          <a:xfrm>
            <a:off x="2915816" y="5373216"/>
            <a:ext cx="3571875" cy="103346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Земля – это…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 descr="243118ca27f381c30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57044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2" cstate="print"/>
          <a:srcRect b="113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61178" y="4857760"/>
            <a:ext cx="842166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Дубравы, 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которые помнят</a:t>
            </a:r>
            <a:r>
              <a:rPr lang="ru-RU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охоту</a:t>
            </a:r>
            <a:r>
              <a:rPr lang="ru-RU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королей…</a:t>
            </a:r>
            <a:endParaRPr lang="ru-RU" sz="4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8828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Picture 8" descr="3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35808"/>
          <a:stretch>
            <a:fillRect/>
          </a:stretch>
        </p:blipFill>
        <p:spPr>
          <a:xfrm>
            <a:off x="1214414" y="0"/>
            <a:ext cx="6715172" cy="6437203"/>
          </a:xfrm>
          <a:effectLst>
            <a:softEdge rad="635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071670" y="214290"/>
            <a:ext cx="4178035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Зубров…</a:t>
            </a:r>
            <a:endParaRPr lang="ru-RU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3887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251520" y="188640"/>
            <a:ext cx="7128792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Национальный парк «Беловежская пуща»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Picture 6" descr="Картинка 645 из 179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980728"/>
            <a:ext cx="171976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Картинка 19 из 15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980728"/>
            <a:ext cx="223758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 descr="http://vsetke.ru:81/images/ccc61a3e0b858c38/c548219f2cec9a6372c6febbdf8f7038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44347">
            <a:off x="183580" y="1310055"/>
            <a:ext cx="3405014" cy="2557264"/>
          </a:xfrm>
          <a:prstGeom prst="rect">
            <a:avLst/>
          </a:prstGeom>
          <a:noFill/>
        </p:spPr>
      </p:pic>
      <p:pic>
        <p:nvPicPr>
          <p:cNvPr id="45060" name="Picture 4" descr="http://www.alfavittour.ru/i/o/4cc89f30f141475c14fb3036740173f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7769" y="4653136"/>
            <a:ext cx="3046231" cy="2034145"/>
          </a:xfrm>
          <a:prstGeom prst="rect">
            <a:avLst/>
          </a:prstGeom>
          <a:noFill/>
        </p:spPr>
      </p:pic>
      <p:pic>
        <p:nvPicPr>
          <p:cNvPr id="6" name="Picture 5" descr="Картинка 2 из 18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 t="31373"/>
          <a:stretch>
            <a:fillRect/>
          </a:stretch>
        </p:blipFill>
        <p:spPr bwMode="auto">
          <a:xfrm>
            <a:off x="5220072" y="2780928"/>
            <a:ext cx="3672408" cy="189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6" descr="http://www.roadplanet.ru/img/reports/195/tmb/0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581128"/>
            <a:ext cx="2483768" cy="2036690"/>
          </a:xfrm>
          <a:prstGeom prst="rect">
            <a:avLst/>
          </a:prstGeom>
          <a:noFill/>
        </p:spPr>
      </p:pic>
      <p:pic>
        <p:nvPicPr>
          <p:cNvPr id="45064" name="Picture 8" descr="http://turzametka.com/wp-content/uploads/2010/10/2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15816" y="3426768"/>
            <a:ext cx="2376264" cy="31683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1913"/>
            <a:ext cx="9144000" cy="6981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WordArt 5"/>
          <p:cNvSpPr>
            <a:spLocks noChangeArrowheads="1" noChangeShapeType="1" noTextEdit="1"/>
          </p:cNvSpPr>
          <p:nvPr/>
        </p:nvSpPr>
        <p:spPr bwMode="auto">
          <a:xfrm>
            <a:off x="609600" y="152400"/>
            <a:ext cx="80010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Georgia"/>
              </a:rPr>
              <a:t>Припятский</a:t>
            </a:r>
          </a:p>
          <a:p>
            <a:pPr algn="ctr"/>
            <a:r>
              <a:rPr lang="ru-RU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Georgia"/>
              </a:rPr>
              <a:t>национальный</a:t>
            </a:r>
          </a:p>
          <a:p>
            <a:pPr algn="ctr"/>
            <a:r>
              <a:rPr lang="ru-RU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Georgia"/>
              </a:rPr>
              <a:t>парк</a:t>
            </a:r>
          </a:p>
        </p:txBody>
      </p:sp>
    </p:spTree>
    <p:extLst>
      <p:ext uri="{BB962C8B-B14F-4D97-AF65-F5344CB8AC3E}">
        <p14:creationId xmlns:p14="http://schemas.microsoft.com/office/powerpoint/2010/main" xmlns="" val="206241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825"/>
          <a:stretch>
            <a:fillRect/>
          </a:stretch>
        </p:blipFill>
        <p:spPr bwMode="auto">
          <a:xfrm>
            <a:off x="0" y="-3651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2315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WordArt 5"/>
          <p:cNvSpPr>
            <a:spLocks noChangeArrowheads="1" noChangeShapeType="1" noTextEdit="1"/>
          </p:cNvSpPr>
          <p:nvPr/>
        </p:nvSpPr>
        <p:spPr bwMode="auto">
          <a:xfrm>
            <a:off x="304800" y="4495800"/>
            <a:ext cx="60960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Georgia"/>
              </a:rPr>
              <a:t>Болота - это</a:t>
            </a:r>
          </a:p>
          <a:p>
            <a:pPr algn="ctr"/>
            <a:r>
              <a:rPr lang="ru-RU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Georgia"/>
              </a:rPr>
              <a:t>кладовая торфа,</a:t>
            </a:r>
          </a:p>
          <a:p>
            <a:pPr algn="ctr"/>
            <a:r>
              <a:rPr lang="ru-RU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Georgia"/>
              </a:rPr>
              <a:t>воды и кислорода.</a:t>
            </a:r>
          </a:p>
        </p:txBody>
      </p:sp>
    </p:spTree>
    <p:extLst>
      <p:ext uri="{BB962C8B-B14F-4D97-AF65-F5344CB8AC3E}">
        <p14:creationId xmlns:p14="http://schemas.microsoft.com/office/powerpoint/2010/main" xmlns="" val="176737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7200"/>
            <a:ext cx="3589338" cy="589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3200400" cy="60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0560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26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WordArt 5"/>
          <p:cNvSpPr>
            <a:spLocks noChangeArrowheads="1" noChangeShapeType="1" noTextEdit="1"/>
          </p:cNvSpPr>
          <p:nvPr/>
        </p:nvSpPr>
        <p:spPr bwMode="auto">
          <a:xfrm>
            <a:off x="609600" y="152400"/>
            <a:ext cx="8001000" cy="2438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Georgia"/>
              </a:rPr>
              <a:t>Нарочанский</a:t>
            </a:r>
          </a:p>
          <a:p>
            <a:pPr algn="ctr"/>
            <a:r>
              <a:rPr lang="ru-RU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Georgia"/>
              </a:rPr>
              <a:t>национальный</a:t>
            </a:r>
          </a:p>
          <a:p>
            <a:pPr algn="ctr"/>
            <a:r>
              <a:rPr lang="ru-RU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Georgia"/>
              </a:rPr>
              <a:t>парк</a:t>
            </a:r>
          </a:p>
        </p:txBody>
      </p:sp>
    </p:spTree>
    <p:extLst>
      <p:ext uri="{BB962C8B-B14F-4D97-AF65-F5344CB8AC3E}">
        <p14:creationId xmlns:p14="http://schemas.microsoft.com/office/powerpoint/2010/main" xmlns="" val="298159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WordArt 5"/>
          <p:cNvSpPr>
            <a:spLocks noChangeArrowheads="1" noChangeShapeType="1" noTextEdit="1"/>
          </p:cNvSpPr>
          <p:nvPr/>
        </p:nvSpPr>
        <p:spPr bwMode="auto">
          <a:xfrm>
            <a:off x="2819400" y="4267200"/>
            <a:ext cx="51054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Georgia"/>
              </a:rPr>
              <a:t>Нарочь - самое</a:t>
            </a:r>
          </a:p>
          <a:p>
            <a:pPr algn="ctr"/>
            <a:r>
              <a:rPr lang="ru-RU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Georgia"/>
              </a:rPr>
              <a:t>большое озеро</a:t>
            </a:r>
          </a:p>
          <a:p>
            <a:pPr algn="ctr"/>
            <a:r>
              <a:rPr lang="ru-RU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Georgia"/>
              </a:rPr>
              <a:t> Беларуси.</a:t>
            </a:r>
          </a:p>
          <a:p>
            <a:pPr algn="ctr"/>
            <a:r>
              <a:rPr lang="ru-RU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Georgia"/>
              </a:rPr>
              <a:t>Длина его - </a:t>
            </a:r>
          </a:p>
          <a:p>
            <a:pPr algn="ctr"/>
            <a:r>
              <a:rPr lang="ru-RU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Georgia"/>
              </a:rPr>
              <a:t>12 км 800 м.</a:t>
            </a:r>
          </a:p>
        </p:txBody>
      </p:sp>
    </p:spTree>
    <p:extLst>
      <p:ext uri="{BB962C8B-B14F-4D97-AF65-F5344CB8AC3E}">
        <p14:creationId xmlns:p14="http://schemas.microsoft.com/office/powerpoint/2010/main" xmlns="" val="226513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yubik.net.ru/_nw/38/674724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04664"/>
            <a:ext cx="7291071" cy="5273780"/>
          </a:xfrm>
          <a:prstGeom prst="rect">
            <a:avLst/>
          </a:prstGeom>
          <a:noFill/>
        </p:spPr>
      </p:pic>
      <p:sp>
        <p:nvSpPr>
          <p:cNvPr id="1029" name="WordArt 5"/>
          <p:cNvSpPr>
            <a:spLocks noChangeArrowheads="1" noChangeShapeType="1" noTextEdit="1"/>
          </p:cNvSpPr>
          <p:nvPr/>
        </p:nvSpPr>
        <p:spPr bwMode="auto">
          <a:xfrm>
            <a:off x="1619672" y="2780928"/>
            <a:ext cx="5943600" cy="914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3 "А" класс </a:t>
            </a:r>
            <a:endParaRPr lang="ru-RU" sz="3600" b="1" kern="10" spc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0000"/>
                  </a:gs>
                  <a:gs pos="100000">
                    <a:srgbClr val="FF0000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WordArt 5"/>
          <p:cNvSpPr>
            <a:spLocks noChangeArrowheads="1" noChangeShapeType="1" noTextEdit="1"/>
          </p:cNvSpPr>
          <p:nvPr/>
        </p:nvSpPr>
        <p:spPr bwMode="auto">
          <a:xfrm>
            <a:off x="4038600" y="4267200"/>
            <a:ext cx="51054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Georgia"/>
              </a:rPr>
              <a:t>Здесь  находится</a:t>
            </a:r>
          </a:p>
          <a:p>
            <a:pPr algn="ctr"/>
            <a:r>
              <a:rPr lang="ru-RU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Georgia"/>
              </a:rPr>
              <a:t>детский лагерь</a:t>
            </a:r>
          </a:p>
          <a:p>
            <a:pPr algn="ctr"/>
            <a:r>
              <a:rPr lang="ru-RU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Georgia"/>
              </a:rPr>
              <a:t>"Зубрёнок"</a:t>
            </a:r>
          </a:p>
        </p:txBody>
      </p:sp>
    </p:spTree>
    <p:extLst>
      <p:ext uri="{BB962C8B-B14F-4D97-AF65-F5344CB8AC3E}">
        <p14:creationId xmlns:p14="http://schemas.microsoft.com/office/powerpoint/2010/main" xmlns="" val="40724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WordArt 6"/>
          <p:cNvSpPr>
            <a:spLocks noChangeArrowheads="1" noChangeShapeType="1" noTextEdit="1"/>
          </p:cNvSpPr>
          <p:nvPr/>
        </p:nvSpPr>
        <p:spPr bwMode="auto">
          <a:xfrm>
            <a:off x="228600" y="4572000"/>
            <a:ext cx="51054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Georgia"/>
              </a:rPr>
              <a:t>На берегах Нарочи</a:t>
            </a:r>
          </a:p>
          <a:p>
            <a:pPr algn="ctr"/>
            <a:r>
              <a:rPr lang="ru-RU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Georgia"/>
              </a:rPr>
              <a:t>построены санатории,</a:t>
            </a:r>
          </a:p>
          <a:p>
            <a:pPr algn="ctr"/>
            <a:r>
              <a:rPr lang="ru-RU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Georgia"/>
              </a:rPr>
              <a:t>турбазы, дома отдыха.</a:t>
            </a:r>
          </a:p>
        </p:txBody>
      </p:sp>
    </p:spTree>
    <p:extLst>
      <p:ext uri="{BB962C8B-B14F-4D97-AF65-F5344CB8AC3E}">
        <p14:creationId xmlns:p14="http://schemas.microsoft.com/office/powerpoint/2010/main" xmlns="" val="141489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Группа 38"/>
          <p:cNvGrpSpPr/>
          <p:nvPr/>
        </p:nvGrpSpPr>
        <p:grpSpPr>
          <a:xfrm>
            <a:off x="285720" y="692696"/>
            <a:ext cx="8643998" cy="4964437"/>
            <a:chOff x="285720" y="692696"/>
            <a:chExt cx="8643998" cy="4964437"/>
          </a:xfrm>
        </p:grpSpPr>
        <p:sp>
          <p:nvSpPr>
            <p:cNvPr id="40" name="AutoShape 3"/>
            <p:cNvSpPr>
              <a:spLocks noChangeArrowheads="1"/>
            </p:cNvSpPr>
            <p:nvPr/>
          </p:nvSpPr>
          <p:spPr bwMode="gray">
            <a:xfrm>
              <a:off x="3143240" y="2214554"/>
              <a:ext cx="2928958" cy="3357586"/>
            </a:xfrm>
            <a:prstGeom prst="roundRect">
              <a:avLst>
                <a:gd name="adj" fmla="val 4639"/>
              </a:avLst>
            </a:prstGeom>
            <a:gradFill rotWithShape="1">
              <a:gsLst>
                <a:gs pos="0">
                  <a:srgbClr val="D7D7D7">
                    <a:gamma/>
                    <a:tint val="4314"/>
                    <a:invGamma/>
                  </a:srgbClr>
                </a:gs>
                <a:gs pos="100000">
                  <a:srgbClr val="D7D7D7"/>
                </a:gs>
              </a:gsLst>
              <a:lin ang="5400000" scaled="1"/>
            </a:gradFill>
            <a:ln w="19050">
              <a:solidFill>
                <a:srgbClr val="C0C0C0"/>
              </a:solidFill>
              <a:round/>
              <a:headEnd/>
              <a:tailEnd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AutoShape 4"/>
            <p:cNvSpPr>
              <a:spLocks noChangeArrowheads="1"/>
            </p:cNvSpPr>
            <p:nvPr/>
          </p:nvSpPr>
          <p:spPr bwMode="gray">
            <a:xfrm>
              <a:off x="6215074" y="2285992"/>
              <a:ext cx="2697163" cy="3286148"/>
            </a:xfrm>
            <a:prstGeom prst="roundRect">
              <a:avLst>
                <a:gd name="adj" fmla="val 4639"/>
              </a:avLst>
            </a:prstGeom>
            <a:gradFill rotWithShape="1">
              <a:gsLst>
                <a:gs pos="0">
                  <a:srgbClr val="D7D7D7">
                    <a:gamma/>
                    <a:tint val="4314"/>
                    <a:invGamma/>
                  </a:srgbClr>
                </a:gs>
                <a:gs pos="100000">
                  <a:srgbClr val="D7D7D7"/>
                </a:gs>
              </a:gsLst>
              <a:lin ang="5400000" scaled="1"/>
            </a:gradFill>
            <a:ln w="19050">
              <a:solidFill>
                <a:srgbClr val="C0C0C0"/>
              </a:solidFill>
              <a:round/>
              <a:headEnd/>
              <a:tailEnd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42" name="Group 5"/>
            <p:cNvGrpSpPr>
              <a:grpSpLocks/>
            </p:cNvGrpSpPr>
            <p:nvPr/>
          </p:nvGrpSpPr>
          <p:grpSpPr bwMode="auto">
            <a:xfrm>
              <a:off x="6357950" y="1928802"/>
              <a:ext cx="2455862" cy="1214437"/>
              <a:chOff x="3964" y="2071"/>
              <a:chExt cx="1484" cy="330"/>
            </a:xfrm>
            <a:solidFill>
              <a:srgbClr val="8C3FC5"/>
            </a:solidFill>
          </p:grpSpPr>
          <p:sp>
            <p:nvSpPr>
              <p:cNvPr id="55" name="AutoShape 6"/>
              <p:cNvSpPr>
                <a:spLocks noChangeArrowheads="1"/>
              </p:cNvSpPr>
              <p:nvPr/>
            </p:nvSpPr>
            <p:spPr bwMode="ltGray">
              <a:xfrm>
                <a:off x="3964" y="2071"/>
                <a:ext cx="1484" cy="330"/>
              </a:xfrm>
              <a:prstGeom prst="roundRect">
                <a:avLst>
                  <a:gd name="adj" fmla="val 16667"/>
                </a:avLst>
              </a:prstGeom>
              <a:grpFill/>
              <a:ln w="38100" algn="ctr">
                <a:solidFill>
                  <a:srgbClr val="FFFFFF">
                    <a:alpha val="70195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AutoShape 7"/>
              <p:cNvSpPr>
                <a:spLocks noChangeArrowheads="1"/>
              </p:cNvSpPr>
              <p:nvPr/>
            </p:nvSpPr>
            <p:spPr bwMode="ltGray">
              <a:xfrm>
                <a:off x="3987" y="2091"/>
                <a:ext cx="1432" cy="134"/>
              </a:xfrm>
              <a:prstGeom prst="roundRect">
                <a:avLst>
                  <a:gd name="adj" fmla="val 28356"/>
                </a:avLst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3" name="Rectangle 8"/>
            <p:cNvSpPr>
              <a:spLocks noChangeArrowheads="1"/>
            </p:cNvSpPr>
            <p:nvPr/>
          </p:nvSpPr>
          <p:spPr bwMode="black">
            <a:xfrm>
              <a:off x="6500826" y="2092316"/>
              <a:ext cx="2025627" cy="120032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itchFamily="34" charset="0"/>
                </a:rPr>
                <a:t>Национальные парки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itchFamily="34" charset="0"/>
              </a:endParaRPr>
            </a:p>
          </p:txBody>
        </p:sp>
        <p:grpSp>
          <p:nvGrpSpPr>
            <p:cNvPr id="44" name="Group 9"/>
            <p:cNvGrpSpPr>
              <a:grpSpLocks/>
            </p:cNvGrpSpPr>
            <p:nvPr/>
          </p:nvGrpSpPr>
          <p:grpSpPr bwMode="auto">
            <a:xfrm>
              <a:off x="3428992" y="1928802"/>
              <a:ext cx="2389187" cy="1179512"/>
              <a:chOff x="2140" y="2071"/>
              <a:chExt cx="1484" cy="330"/>
            </a:xfrm>
            <a:solidFill>
              <a:srgbClr val="00B050"/>
            </a:solidFill>
          </p:grpSpPr>
          <p:sp>
            <p:nvSpPr>
              <p:cNvPr id="53" name="AutoShape 10"/>
              <p:cNvSpPr>
                <a:spLocks noChangeArrowheads="1"/>
              </p:cNvSpPr>
              <p:nvPr/>
            </p:nvSpPr>
            <p:spPr bwMode="ltGray">
              <a:xfrm>
                <a:off x="2140" y="2071"/>
                <a:ext cx="1484" cy="330"/>
              </a:xfrm>
              <a:prstGeom prst="roundRect">
                <a:avLst>
                  <a:gd name="adj" fmla="val 16667"/>
                </a:avLst>
              </a:prstGeom>
              <a:grpFill/>
              <a:ln w="38100" algn="ctr">
                <a:solidFill>
                  <a:srgbClr val="FFFFFF">
                    <a:alpha val="70195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AutoShape 11"/>
              <p:cNvSpPr>
                <a:spLocks noChangeArrowheads="1"/>
              </p:cNvSpPr>
              <p:nvPr/>
            </p:nvSpPr>
            <p:spPr bwMode="ltGray">
              <a:xfrm>
                <a:off x="2163" y="2091"/>
                <a:ext cx="1432" cy="134"/>
              </a:xfrm>
              <a:prstGeom prst="roundRect">
                <a:avLst>
                  <a:gd name="adj" fmla="val 28356"/>
                </a:avLst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5" name="Rectangle 12"/>
            <p:cNvSpPr>
              <a:spLocks noChangeArrowheads="1"/>
            </p:cNvSpPr>
            <p:nvPr/>
          </p:nvSpPr>
          <p:spPr bwMode="black">
            <a:xfrm>
              <a:off x="3500430" y="2071678"/>
              <a:ext cx="2143140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itchFamily="34" charset="0"/>
                </a:rPr>
                <a:t>Заказники</a:t>
              </a:r>
              <a:endPara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itchFamily="34" charset="0"/>
              </a:endParaRPr>
            </a:p>
          </p:txBody>
        </p:sp>
        <p:sp>
          <p:nvSpPr>
            <p:cNvPr id="46" name="AutoShape 13"/>
            <p:cNvSpPr>
              <a:spLocks noChangeArrowheads="1"/>
            </p:cNvSpPr>
            <p:nvPr/>
          </p:nvSpPr>
          <p:spPr bwMode="gray">
            <a:xfrm>
              <a:off x="285720" y="2214554"/>
              <a:ext cx="2714644" cy="3357586"/>
            </a:xfrm>
            <a:prstGeom prst="roundRect">
              <a:avLst>
                <a:gd name="adj" fmla="val 4639"/>
              </a:avLst>
            </a:prstGeom>
            <a:gradFill rotWithShape="1">
              <a:gsLst>
                <a:gs pos="0">
                  <a:srgbClr val="D7D7D7">
                    <a:gamma/>
                    <a:tint val="4314"/>
                    <a:invGamma/>
                  </a:srgbClr>
                </a:gs>
                <a:gs pos="100000">
                  <a:srgbClr val="D7D7D7"/>
                </a:gs>
              </a:gsLst>
              <a:lin ang="5400000" scaled="1"/>
            </a:gradFill>
            <a:ln w="19050">
              <a:solidFill>
                <a:srgbClr val="C0C0C0"/>
              </a:solidFill>
              <a:round/>
              <a:headEnd/>
              <a:tailEnd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AutoShape 14"/>
            <p:cNvSpPr>
              <a:spLocks noChangeArrowheads="1"/>
            </p:cNvSpPr>
            <p:nvPr/>
          </p:nvSpPr>
          <p:spPr bwMode="ltGray">
            <a:xfrm>
              <a:off x="428596" y="1928802"/>
              <a:ext cx="2401887" cy="1143008"/>
            </a:xfrm>
            <a:prstGeom prst="roundRect">
              <a:avLst>
                <a:gd name="adj" fmla="val 16667"/>
              </a:avLst>
            </a:prstGeom>
            <a:solidFill>
              <a:srgbClr val="FF5050"/>
            </a:solidFill>
            <a:ln w="38100" algn="ctr">
              <a:solidFill>
                <a:srgbClr val="FFFFFF">
                  <a:alpha val="70195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16"/>
            <p:cNvSpPr>
              <a:spLocks noChangeArrowheads="1"/>
            </p:cNvSpPr>
            <p:nvPr/>
          </p:nvSpPr>
          <p:spPr bwMode="black">
            <a:xfrm>
              <a:off x="579428" y="2020879"/>
              <a:ext cx="1992308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itchFamily="34" charset="0"/>
                </a:rPr>
                <a:t>Заповедники </a:t>
              </a:r>
              <a:endPara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itchFamily="34" charset="0"/>
              </a:endParaRPr>
            </a:p>
          </p:txBody>
        </p:sp>
        <p:sp>
          <p:nvSpPr>
            <p:cNvPr id="49" name="Text Box 18"/>
            <p:cNvSpPr txBox="1">
              <a:spLocks noChangeArrowheads="1"/>
            </p:cNvSpPr>
            <p:nvPr/>
          </p:nvSpPr>
          <p:spPr bwMode="gray">
            <a:xfrm>
              <a:off x="285720" y="3071810"/>
              <a:ext cx="2571768" cy="258532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ru-RU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Demi Cond" pitchFamily="34" charset="0"/>
                </a:rPr>
                <a:t> Березинский биосферный заповедник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endParaRPr kumimoji="0" lang="ru-RU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ru-RU" sz="1800" b="0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Demi Cond" pitchFamily="34" charset="0"/>
                </a:rPr>
                <a:t>Полесский</a:t>
              </a:r>
              <a:r>
                <a:rPr kumimoji="0" lang="ru-RU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Demi Cond" pitchFamily="34" charset="0"/>
                </a:rPr>
                <a:t> государственный </a:t>
              </a:r>
              <a:r>
                <a:rPr kumimoji="0" lang="ru-RU" sz="1800" b="0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Demi Cond" pitchFamily="34" charset="0"/>
                </a:rPr>
                <a:t>радиоционно-экологический</a:t>
              </a:r>
              <a:r>
                <a:rPr kumimoji="0" lang="ru-RU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Demi Cond" pitchFamily="34" charset="0"/>
                </a:rPr>
                <a:t> заповедник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</a:endParaRPr>
            </a:p>
          </p:txBody>
        </p:sp>
        <p:sp>
          <p:nvSpPr>
            <p:cNvPr id="50" name="Text Box 19"/>
            <p:cNvSpPr txBox="1">
              <a:spLocks noChangeArrowheads="1"/>
            </p:cNvSpPr>
            <p:nvPr/>
          </p:nvSpPr>
          <p:spPr bwMode="gray">
            <a:xfrm>
              <a:off x="3275856" y="3573016"/>
              <a:ext cx="2714644" cy="6463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ru-RU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Demi Cond" pitchFamily="34" charset="0"/>
                </a:rPr>
                <a:t>Свыше 500</a:t>
              </a:r>
              <a:endPara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Demi Cond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Demi Cond" pitchFamily="34" charset="0"/>
              </a:endParaRPr>
            </a:p>
          </p:txBody>
        </p:sp>
        <p:sp>
          <p:nvSpPr>
            <p:cNvPr id="51" name="Text Box 19"/>
            <p:cNvSpPr txBox="1">
              <a:spLocks noChangeArrowheads="1"/>
            </p:cNvSpPr>
            <p:nvPr/>
          </p:nvSpPr>
          <p:spPr bwMode="gray">
            <a:xfrm>
              <a:off x="6215074" y="3286124"/>
              <a:ext cx="2714644" cy="20313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Demi Cond" pitchFamily="34" charset="0"/>
                </a:rPr>
                <a:t> </a:t>
              </a:r>
              <a:r>
                <a:rPr kumimoji="0" lang="ru-RU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Demi Cond" pitchFamily="34" charset="0"/>
                </a:rPr>
                <a:t>Беловежская пуща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ru-RU" sz="1800" b="0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Demi Cond" pitchFamily="34" charset="0"/>
                </a:rPr>
                <a:t>Нарочанский</a:t>
              </a:r>
              <a:endParaRPr kumimoji="0" lang="ru-RU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ru-RU" sz="1800" b="0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Demi Cond" pitchFamily="34" charset="0"/>
                </a:rPr>
                <a:t>Браславские</a:t>
              </a:r>
              <a:r>
                <a:rPr kumimoji="0" lang="ru-RU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Demi Cond" pitchFamily="34" charset="0"/>
                </a:rPr>
                <a:t> озера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ru-RU" sz="1800" b="0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Demi Cond" pitchFamily="34" charset="0"/>
                </a:rPr>
                <a:t>Припятский</a:t>
              </a:r>
              <a:endParaRPr kumimoji="0" lang="ru-RU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</a:endParaRPr>
            </a:p>
          </p:txBody>
        </p:sp>
        <p:sp>
          <p:nvSpPr>
            <p:cNvPr id="52" name="WordArt 2"/>
            <p:cNvSpPr>
              <a:spLocks noChangeArrowheads="1" noChangeShapeType="1" noTextEdit="1"/>
            </p:cNvSpPr>
            <p:nvPr/>
          </p:nvSpPr>
          <p:spPr bwMode="auto">
            <a:xfrm>
              <a:off x="1115616" y="692696"/>
              <a:ext cx="7128792" cy="9144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lvl="0" algn="ctr"/>
              <a:r>
                <a:rPr lang="ru-RU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Охрана природы</a:t>
              </a:r>
              <a:endParaRPr kumimoji="0" lang="ru-RU" sz="3600" b="0" i="0" u="none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ysClr val="windowText" lastClr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42429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www.motivators.ru/sites/default/files/imagecache/main-motivator/motivator-45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6636" y="260648"/>
            <a:ext cx="7762566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9954c4ab0613c48f2c9f48cc7d36dbd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4304675" cy="288032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1475656" y="3212976"/>
            <a:ext cx="6384202" cy="32849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dirty="0" smtClean="0">
                <a:solidFill>
                  <a:srgbClr val="FFFF00"/>
                </a:solidFill>
                <a:latin typeface="Franklin Gothic Book" pitchFamily="34" charset="0"/>
              </a:rPr>
              <a:t>Человек! Ты царь природы!</a:t>
            </a:r>
          </a:p>
          <a:p>
            <a:r>
              <a:rPr lang="ru-RU" sz="3600" dirty="0" smtClean="0">
                <a:solidFill>
                  <a:srgbClr val="FFFF00"/>
                </a:solidFill>
                <a:latin typeface="Franklin Gothic Book" pitchFamily="34" charset="0"/>
              </a:rPr>
              <a:t>О тебе веду я речь.</a:t>
            </a:r>
          </a:p>
          <a:p>
            <a:r>
              <a:rPr lang="ru-RU" sz="3600" dirty="0" smtClean="0">
                <a:solidFill>
                  <a:srgbClr val="FFFF00"/>
                </a:solidFill>
                <a:latin typeface="Franklin Gothic Book" pitchFamily="34" charset="0"/>
              </a:rPr>
              <a:t>Можешь ты помочь живому, </a:t>
            </a:r>
          </a:p>
          <a:p>
            <a:r>
              <a:rPr lang="ru-RU" sz="3600" dirty="0" smtClean="0">
                <a:solidFill>
                  <a:srgbClr val="FFFF00"/>
                </a:solidFill>
                <a:latin typeface="Franklin Gothic Book" pitchFamily="34" charset="0"/>
              </a:rPr>
              <a:t>Иль на гибель всех обречь.</a:t>
            </a:r>
          </a:p>
          <a:p>
            <a:r>
              <a:rPr lang="ru-RU" sz="3600" dirty="0" smtClean="0">
                <a:solidFill>
                  <a:srgbClr val="FFFF00"/>
                </a:solidFill>
                <a:latin typeface="Franklin Gothic Book" pitchFamily="34" charset="0"/>
              </a:rPr>
              <a:t>Помоги траве родиться,</a:t>
            </a:r>
          </a:p>
          <a:p>
            <a:r>
              <a:rPr lang="ru-RU" sz="3600" dirty="0" smtClean="0">
                <a:solidFill>
                  <a:srgbClr val="FFFF00"/>
                </a:solidFill>
                <a:latin typeface="Franklin Gothic Book" pitchFamily="34" charset="0"/>
              </a:rPr>
              <a:t>Белкам жить, а рекам – течь.</a:t>
            </a:r>
          </a:p>
          <a:p>
            <a:r>
              <a:rPr lang="ru-RU" sz="3600" dirty="0" smtClean="0">
                <a:solidFill>
                  <a:srgbClr val="FFFF00"/>
                </a:solidFill>
                <a:latin typeface="Franklin Gothic Book" pitchFamily="34" charset="0"/>
              </a:rPr>
              <a:t>Ты на свете самый главный.</a:t>
            </a:r>
          </a:p>
          <a:p>
            <a:r>
              <a:rPr lang="ru-RU" sz="3600" dirty="0" smtClean="0">
                <a:solidFill>
                  <a:srgbClr val="FFFF00"/>
                </a:solidFill>
                <a:latin typeface="Franklin Gothic Book" pitchFamily="34" charset="0"/>
              </a:rPr>
              <a:t>Значит, должен всех беречь.</a:t>
            </a:r>
            <a:endParaRPr lang="ru-RU" sz="3600" dirty="0">
              <a:solidFill>
                <a:srgbClr val="FFFF00"/>
              </a:solidFill>
              <a:latin typeface="Franklin Gothic Boo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323528" y="0"/>
            <a:ext cx="8572500" cy="2101354"/>
          </a:xfrm>
          <a:prstGeom prst="horizont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Тема нашего урока: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Заповедники и национальные парки Республики </a:t>
            </a:r>
            <a:r>
              <a:rPr lang="ru-RU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Беларусь.</a:t>
            </a:r>
            <a:endParaRPr lang="ru-RU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043608" y="2259452"/>
            <a:ext cx="7776864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 Что такое заповедник, заказник, национальный парк? В чем их особенности?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2) Где в Республике Беларусь находятся охраняемые зоны?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3) Что нужно сделать человеку, чтобы сохранить природу для потомков?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2"/>
          <p:cNvSpPr>
            <a:spLocks noChangeArrowheads="1" noChangeShapeType="1" noTextEdit="1"/>
          </p:cNvSpPr>
          <p:nvPr/>
        </p:nvSpPr>
        <p:spPr bwMode="auto">
          <a:xfrm>
            <a:off x="1082675" y="722313"/>
            <a:ext cx="5943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Цепи питания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" name="Рисунок 2" descr="http://img.mota.ru/upload/wallpapers/2010/03/26/08/05/21747/mota_ru_0032601-crop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276872"/>
            <a:ext cx="208823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recitadaptscol.qc.ca/journal/depot_fichier/Image/rat%282%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132856"/>
            <a:ext cx="201622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img1.liveinternet.ru/images/attach/c/2/74/495/74495303_large_Sova_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372200" y="1916832"/>
            <a:ext cx="216024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asprus.ru/blog/wp-content/gallery/k-st-metodich-osn-podbora-blok3/24-plodonoshenie-2-x-letnix-derevev-yabloni-sorta-lobo-na-podvoe-r22_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4077072"/>
            <a:ext cx="201622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cs3-3.4pda.to/248985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4365104"/>
            <a:ext cx="194421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img1.liveinternet.ru/images/attach/c/2/67/548/67548279_6dae33726ec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4437112"/>
            <a:ext cx="277180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 стрелкой 9"/>
          <p:cNvCxnSpPr/>
          <p:nvPr/>
        </p:nvCxnSpPr>
        <p:spPr>
          <a:xfrm flipH="1">
            <a:off x="2987824" y="3212976"/>
            <a:ext cx="576064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5724128" y="5013176"/>
            <a:ext cx="576064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2915816" y="5085184"/>
            <a:ext cx="576064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5580112" y="3140968"/>
            <a:ext cx="576064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5"/>
          <p:cNvSpPr>
            <a:spLocks noChangeArrowheads="1"/>
          </p:cNvSpPr>
          <p:nvPr/>
        </p:nvSpPr>
        <p:spPr bwMode="gray">
          <a:xfrm rot="16200000" flipV="1">
            <a:off x="2608673" y="-370023"/>
            <a:ext cx="4392488" cy="8678166"/>
          </a:xfrm>
          <a:prstGeom prst="upArrow">
            <a:avLst>
              <a:gd name="adj1" fmla="val 63898"/>
              <a:gd name="adj2" fmla="val 62258"/>
            </a:avLst>
          </a:prstGeom>
          <a:gradFill rotWithShape="1">
            <a:gsLst>
              <a:gs pos="0">
                <a:srgbClr val="88CE58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155023" dir="2099521" sy="50000" kx="2453608" algn="bl" rotWithShape="0">
              <a:srgbClr val="000000">
                <a:alpha val="50000"/>
              </a:srgbClr>
            </a:outerShdw>
          </a:effectLst>
        </p:spPr>
        <p:txBody>
          <a:bodyPr vert="vert270" wrap="none" anchor="ctr"/>
          <a:lstStyle/>
          <a:p>
            <a:pPr marL="179388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последние 30 лет транспорт </a:t>
            </a:r>
          </a:p>
          <a:p>
            <a:pPr marL="179388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промышленность взяли из атмосферы </a:t>
            </a:r>
          </a:p>
          <a:p>
            <a:pPr marL="179388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больше кислорода, чем все человечество</a:t>
            </a:r>
          </a:p>
          <a:p>
            <a:pPr marL="179388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предыдущие 2-3 миллиона лет.</a:t>
            </a:r>
            <a:endParaRPr lang="ru-RU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15"/>
          <p:cNvSpPr>
            <a:spLocks noChangeArrowheads="1"/>
          </p:cNvSpPr>
          <p:nvPr/>
        </p:nvSpPr>
        <p:spPr bwMode="gray">
          <a:xfrm rot="16200000" flipV="1">
            <a:off x="2609528" y="-369168"/>
            <a:ext cx="4392488" cy="8676456"/>
          </a:xfrm>
          <a:prstGeom prst="upArrow">
            <a:avLst>
              <a:gd name="adj1" fmla="val 63898"/>
              <a:gd name="adj2" fmla="val 62258"/>
            </a:avLst>
          </a:prstGeom>
          <a:gradFill rotWithShape="1">
            <a:gsLst>
              <a:gs pos="0">
                <a:srgbClr val="88CE58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155023" dir="2099521" sy="50000" kx="2453608" algn="bl" rotWithShape="0">
              <a:srgbClr val="000000">
                <a:alpha val="50000"/>
              </a:srgbClr>
            </a:outerShdw>
          </a:effectLst>
        </p:spPr>
        <p:txBody>
          <a:bodyPr vert="vert270" wrap="none" anchor="ctr"/>
          <a:lstStyle/>
          <a:p>
            <a:pPr marL="365125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Леса – «легкие природы» - </a:t>
            </a:r>
          </a:p>
          <a:p>
            <a:pPr marL="365125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вырубаются быстрее, чем вырастают.</a:t>
            </a:r>
          </a:p>
          <a:p>
            <a:pPr marL="365125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Ежегодно площадь лесов</a:t>
            </a:r>
          </a:p>
          <a:p>
            <a:pPr marL="365125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уменьшается на 2% (это 20 га за сутки).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marL="365125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Пресная вода, пригодная </a:t>
            </a:r>
          </a:p>
          <a:p>
            <a:pPr marL="365125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использования, составляет </a:t>
            </a:r>
          </a:p>
          <a:p>
            <a:pPr marL="365125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Земле только 2 %.</a:t>
            </a:r>
            <a:endParaRPr lang="ru-RU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15"/>
          <p:cNvSpPr>
            <a:spLocks noChangeArrowheads="1"/>
          </p:cNvSpPr>
          <p:nvPr/>
        </p:nvSpPr>
        <p:spPr bwMode="gray">
          <a:xfrm rot="16200000" flipV="1">
            <a:off x="2609528" y="-369168"/>
            <a:ext cx="4392488" cy="8676456"/>
          </a:xfrm>
          <a:prstGeom prst="upArrow">
            <a:avLst>
              <a:gd name="adj1" fmla="val 63898"/>
              <a:gd name="adj2" fmla="val 62258"/>
            </a:avLst>
          </a:prstGeom>
          <a:gradFill rotWithShape="1">
            <a:gsLst>
              <a:gs pos="0">
                <a:srgbClr val="88CE58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155023" dir="2099521" sy="50000" kx="2453608" algn="bl" rotWithShape="0">
              <a:srgbClr val="000000">
                <a:alpha val="50000"/>
              </a:srgbClr>
            </a:outerShdw>
          </a:effectLst>
        </p:spPr>
        <p:txBody>
          <a:bodyPr vert="vert270" wrap="none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Мусор заполнил нашу планету настолько,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что, если его не уничтожать, то через 10-15 лет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он покроет всю планету слоем толщиной 5 метров.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gray">
          <a:xfrm rot="16200000" flipV="1">
            <a:off x="2609528" y="-369168"/>
            <a:ext cx="4392488" cy="8676456"/>
          </a:xfrm>
          <a:prstGeom prst="upArrow">
            <a:avLst>
              <a:gd name="adj1" fmla="val 63898"/>
              <a:gd name="adj2" fmla="val 62258"/>
            </a:avLst>
          </a:prstGeom>
          <a:gradFill rotWithShape="1">
            <a:gsLst>
              <a:gs pos="0">
                <a:srgbClr val="88CE58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155023" dir="2099521" sy="50000" kx="2453608" algn="bl" rotWithShape="0">
              <a:srgbClr val="000000">
                <a:alpha val="50000"/>
              </a:srgbClr>
            </a:outerShdw>
          </a:effectLst>
        </p:spPr>
        <p:txBody>
          <a:bodyPr vert="vert270" wrap="none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загрязнения воздуха, воды и почвы,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из-за варварского отношения человека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уменьшается численность растений и животных.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Ежедневно на Земле безвозвратно исчезает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вид животных, а еженедельно – 1 вид растений.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1475656" y="620688"/>
            <a:ext cx="5943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Тревожные факты: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1115616" y="692696"/>
            <a:ext cx="7128792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Кластер «Охрана природы»: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251520" y="1916832"/>
          <a:ext cx="864096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lack4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black4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6100" y="0"/>
            <a:ext cx="4787900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7" descr="black4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00413"/>
            <a:ext cx="4572000" cy="355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8" descr="black4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300413"/>
            <a:ext cx="4787900" cy="355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AutoShape 10"/>
          <p:cNvSpPr>
            <a:spLocks noChangeArrowheads="1"/>
          </p:cNvSpPr>
          <p:nvPr/>
        </p:nvSpPr>
        <p:spPr bwMode="auto">
          <a:xfrm rot="-2453948">
            <a:off x="2987675" y="1989138"/>
            <a:ext cx="3384550" cy="3314700"/>
          </a:xfrm>
          <a:prstGeom prst="star4">
            <a:avLst>
              <a:gd name="adj" fmla="val 11542"/>
            </a:avLst>
          </a:prstGeom>
          <a:gradFill rotWithShape="1">
            <a:gsLst>
              <a:gs pos="0">
                <a:srgbClr val="990099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225" name="AutoShape 9"/>
          <p:cNvSpPr>
            <a:spLocks noChangeArrowheads="1"/>
          </p:cNvSpPr>
          <p:nvPr/>
        </p:nvSpPr>
        <p:spPr bwMode="auto">
          <a:xfrm>
            <a:off x="3276600" y="2060575"/>
            <a:ext cx="2736850" cy="2954338"/>
          </a:xfrm>
          <a:prstGeom prst="star4">
            <a:avLst>
              <a:gd name="adj" fmla="val 11542"/>
            </a:avLst>
          </a:prstGeom>
          <a:gradFill rotWithShape="1">
            <a:gsLst>
              <a:gs pos="0">
                <a:schemeClr val="accent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227" name="AutoShape 11"/>
          <p:cNvSpPr>
            <a:spLocks noChangeArrowheads="1"/>
          </p:cNvSpPr>
          <p:nvPr/>
        </p:nvSpPr>
        <p:spPr bwMode="auto">
          <a:xfrm rot="-1728264">
            <a:off x="6084888" y="765175"/>
            <a:ext cx="1795462" cy="1603375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9219" name="Picture 3" descr="05_moon_meteorit_alh-8100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20838" y="0"/>
            <a:ext cx="1404938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3" descr="05_moon_meteorit_alh-8100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4975" y="0"/>
            <a:ext cx="140493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1" name="AutoShape 15"/>
          <p:cNvSpPr>
            <a:spLocks noChangeArrowheads="1"/>
          </p:cNvSpPr>
          <p:nvPr/>
        </p:nvSpPr>
        <p:spPr bwMode="auto">
          <a:xfrm>
            <a:off x="1042988" y="4797425"/>
            <a:ext cx="936625" cy="863600"/>
          </a:xfrm>
          <a:prstGeom prst="star5">
            <a:avLst/>
          </a:prstGeom>
          <a:gradFill rotWithShape="1">
            <a:gsLst>
              <a:gs pos="0">
                <a:srgbClr val="6699FF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9233" name="AutoShape 17"/>
          <p:cNvSpPr>
            <a:spLocks noChangeArrowheads="1"/>
          </p:cNvSpPr>
          <p:nvPr/>
        </p:nvSpPr>
        <p:spPr bwMode="auto">
          <a:xfrm>
            <a:off x="3635375" y="549275"/>
            <a:ext cx="1223963" cy="1079500"/>
          </a:xfrm>
          <a:prstGeom prst="star5">
            <a:avLst/>
          </a:prstGeom>
          <a:gradFill rotWithShape="1">
            <a:gsLst>
              <a:gs pos="0">
                <a:srgbClr val="FFFF66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9234" name="AutoShape 18"/>
          <p:cNvSpPr>
            <a:spLocks noChangeArrowheads="1"/>
          </p:cNvSpPr>
          <p:nvPr/>
        </p:nvSpPr>
        <p:spPr bwMode="auto">
          <a:xfrm rot="-1624394">
            <a:off x="6283325" y="3414713"/>
            <a:ext cx="1731963" cy="1655762"/>
          </a:xfrm>
          <a:prstGeom prst="star5">
            <a:avLst/>
          </a:prstGeom>
          <a:gradFill rotWithShape="1">
            <a:gsLst>
              <a:gs pos="0">
                <a:srgbClr val="FF0066"/>
              </a:gs>
              <a:gs pos="100000">
                <a:srgbClr val="CC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9235" name="AutoShape 19"/>
          <p:cNvSpPr>
            <a:spLocks noChangeArrowheads="1"/>
          </p:cNvSpPr>
          <p:nvPr/>
        </p:nvSpPr>
        <p:spPr bwMode="auto">
          <a:xfrm rot="-1624394">
            <a:off x="779463" y="1011238"/>
            <a:ext cx="1587500" cy="1511300"/>
          </a:xfrm>
          <a:prstGeom prst="star5">
            <a:avLst/>
          </a:prstGeom>
          <a:gradFill rotWithShape="1">
            <a:gsLst>
              <a:gs pos="0">
                <a:srgbClr val="990099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9236" name="AutoShape 20"/>
          <p:cNvSpPr>
            <a:spLocks noChangeArrowheads="1"/>
          </p:cNvSpPr>
          <p:nvPr/>
        </p:nvSpPr>
        <p:spPr bwMode="auto">
          <a:xfrm rot="-1624394">
            <a:off x="3567113" y="4805363"/>
            <a:ext cx="1873250" cy="1736725"/>
          </a:xfrm>
          <a:prstGeom prst="star5">
            <a:avLst/>
          </a:prstGeom>
          <a:gradFill rotWithShape="1">
            <a:gsLst>
              <a:gs pos="0">
                <a:srgbClr val="33CC33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237" name="Picture 21" descr="eart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076700"/>
            <a:ext cx="15113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8" name="Picture 22" descr="4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860800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9" name="Picture 23" descr="mar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205038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0" name="Picture 24" descr="11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2131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1" name="Picture 25" descr="upiter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8538" y="760413"/>
            <a:ext cx="935037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2" name="Picture 26" descr="r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37" y="5857875"/>
            <a:ext cx="14287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5" name="Picture 29" descr="r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4287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6" name="Picture 30" descr="r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88288" y="617538"/>
            <a:ext cx="14287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8" name="Picture 32" descr="r7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2096382">
            <a:off x="4211638" y="1700213"/>
            <a:ext cx="165735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9" name="Picture 33" descr="56r2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0"/>
            <a:ext cx="1371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0" name="прин3626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принц.wav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188" y="62372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1715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2" dur="3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4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3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39" presetID="10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47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3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52" presetID="2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0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57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3000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000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9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31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32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4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00035 -0.80532 " pathEditMode="relative" rAng="0" ptsTypes="AA">
                                      <p:cBhvr>
                                        <p:cTn id="106" dur="30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85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80382 -0.01018 " pathEditMode="relative" rAng="0" ptsTypes="AA">
                                      <p:cBhvr>
                                        <p:cTn id="115" dur="30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1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1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3000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3000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45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45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1991 C 0.02951 0.0875 -0.01042 0.2169 -0.09566 0.26829 C -0.1809 0.32084 -0.28021 0.27384 -0.31649 0.16667 C -0.35295 0.05926 -0.31319 -0.06944 -0.2276 -0.12106 C -0.14236 -0.17245 -0.0434 -0.12731 -0.00677 -0.01991 Z " pathEditMode="relative" rAng="3942850" ptsTypes="fffff">
                                      <p:cBhvr>
                                        <p:cTn id="136" dur="3000" spd="-1000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69" y="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575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58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595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15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30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30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63500"/>
                            </p:stCondLst>
                            <p:childTnLst>
                              <p:par>
                                <p:cTn id="155" presetID="10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9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66500"/>
                            </p:stCondLst>
                            <p:childTnLst>
                              <p:par>
                                <p:cTn id="1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44444E-6 L -0.13385 0.30463 " pathEditMode="relative" rAng="0" ptsTypes="AA">
                                      <p:cBhvr>
                                        <p:cTn id="160" dur="30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5231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2" dur="3000" fill="hold"/>
                                        <p:tgtEl>
                                          <p:spTgt spid="924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69500"/>
                            </p:stCondLst>
                            <p:childTnLst>
                              <p:par>
                                <p:cTn id="16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5" dur="2000" fill="hold"/>
                                        <p:tgtEl>
                                          <p:spTgt spid="92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715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72500"/>
                            </p:stCondLst>
                            <p:childTnLst>
                              <p:par>
                                <p:cTn id="1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73500"/>
                            </p:stCondLst>
                            <p:childTnLst>
                              <p:par>
                                <p:cTn id="1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9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74000"/>
                            </p:stCondLst>
                            <p:childTnLst>
                              <p:par>
                                <p:cTn id="1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0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8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50"/>
                </p:tgtEl>
              </p:cMediaNode>
            </p:audio>
          </p:childTnLst>
        </p:cTn>
      </p:par>
    </p:tnLst>
    <p:bldLst>
      <p:bldP spid="9226" grpId="0" animBg="1"/>
      <p:bldP spid="9226" grpId="1" animBg="1"/>
      <p:bldP spid="9226" grpId="2" animBg="1"/>
      <p:bldP spid="9225" grpId="0" animBg="1"/>
      <p:bldP spid="9225" grpId="1" animBg="1"/>
      <p:bldP spid="9225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rewalls.com/pic/201105/800x600/reWalls.com-351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умерки">
  <a:themeElements>
    <a:clrScheme name="Сумерки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Сумерки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умерки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421</Words>
  <Application>Microsoft Office PowerPoint</Application>
  <PresentationFormat>Экран (4:3)</PresentationFormat>
  <Paragraphs>111</Paragraphs>
  <Slides>34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Сумерки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Ученик-ПК</cp:lastModifiedBy>
  <cp:revision>32</cp:revision>
  <dcterms:created xsi:type="dcterms:W3CDTF">2014-01-12T10:48:35Z</dcterms:created>
  <dcterms:modified xsi:type="dcterms:W3CDTF">2021-03-23T12:57:03Z</dcterms:modified>
</cp:coreProperties>
</file>